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2" r:id="rId2"/>
    <p:sldId id="284" r:id="rId3"/>
    <p:sldId id="285" r:id="rId4"/>
    <p:sldId id="293" r:id="rId5"/>
    <p:sldId id="287" r:id="rId6"/>
    <p:sldId id="264" r:id="rId7"/>
    <p:sldId id="261" r:id="rId8"/>
    <p:sldId id="295" r:id="rId9"/>
    <p:sldId id="262" r:id="rId10"/>
    <p:sldId id="263" r:id="rId11"/>
    <p:sldId id="292" r:id="rId12"/>
    <p:sldId id="266" r:id="rId13"/>
    <p:sldId id="294" r:id="rId14"/>
    <p:sldId id="289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FF65"/>
    <a:srgbClr val="9BF7C7"/>
    <a:srgbClr val="FF9900"/>
    <a:srgbClr val="FFFF66"/>
    <a:srgbClr val="BDF9C0"/>
    <a:srgbClr val="CCFF33"/>
    <a:srgbClr val="FFFFFF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574" autoAdjust="0"/>
  </p:normalViewPr>
  <p:slideViewPr>
    <p:cSldViewPr>
      <p:cViewPr varScale="1">
        <p:scale>
          <a:sx n="48" d="100"/>
          <a:sy n="48" d="100"/>
        </p:scale>
        <p:origin x="-1315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6A4BF1-6948-4339-A506-8AD7FA0A96B5}" type="doc">
      <dgm:prSet loTypeId="urn:microsoft.com/office/officeart/2005/8/layout/pyramid2" loCatId="pyramid" qsTypeId="urn:microsoft.com/office/officeart/2005/8/quickstyle/3d2" qsCatId="3D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165AC61C-B622-4613-8241-30741E77DCE7}">
      <dgm:prSet phldrT="[Текст]"/>
      <dgm:spPr>
        <a:solidFill>
          <a:srgbClr val="CCFF33"/>
        </a:solidFill>
      </dgm:spPr>
      <dgm:t>
        <a:bodyPr/>
        <a:lstStyle/>
        <a:p>
          <a:r>
            <a:rPr lang="ru-RU" dirty="0" smtClean="0"/>
            <a:t>Дидактическая задача</a:t>
          </a:r>
          <a:endParaRPr lang="ru-RU" dirty="0"/>
        </a:p>
      </dgm:t>
    </dgm:pt>
    <dgm:pt modelId="{0781D36F-3639-4AA8-83DE-9AB9AB2F4F9A}" type="parTrans" cxnId="{C47E7CE2-DA1E-4264-902F-BF27508EB82B}">
      <dgm:prSet/>
      <dgm:spPr/>
      <dgm:t>
        <a:bodyPr/>
        <a:lstStyle/>
        <a:p>
          <a:endParaRPr lang="ru-RU"/>
        </a:p>
      </dgm:t>
    </dgm:pt>
    <dgm:pt modelId="{8A69EAF3-8284-4BDF-B006-90A803B3DFDE}" type="sibTrans" cxnId="{C47E7CE2-DA1E-4264-902F-BF27508EB82B}">
      <dgm:prSet/>
      <dgm:spPr/>
      <dgm:t>
        <a:bodyPr/>
        <a:lstStyle/>
        <a:p>
          <a:endParaRPr lang="ru-RU"/>
        </a:p>
      </dgm:t>
    </dgm:pt>
    <dgm:pt modelId="{1F223AC7-9714-47E6-9CF5-4096DFC0B450}">
      <dgm:prSet phldrT="[Текст]"/>
      <dgm:spPr>
        <a:solidFill>
          <a:srgbClr val="CCFF33"/>
        </a:solidFill>
      </dgm:spPr>
      <dgm:t>
        <a:bodyPr/>
        <a:lstStyle/>
        <a:p>
          <a:r>
            <a:rPr lang="ru-RU" dirty="0" smtClean="0"/>
            <a:t>Игровая задача</a:t>
          </a:r>
          <a:endParaRPr lang="ru-RU" dirty="0"/>
        </a:p>
      </dgm:t>
    </dgm:pt>
    <dgm:pt modelId="{ADA1BE56-60F4-440F-A371-0234C6D1F2AB}" type="parTrans" cxnId="{9D12FCC2-6F05-4634-8273-BFC37C83EC8A}">
      <dgm:prSet/>
      <dgm:spPr/>
      <dgm:t>
        <a:bodyPr/>
        <a:lstStyle/>
        <a:p>
          <a:endParaRPr lang="ru-RU"/>
        </a:p>
      </dgm:t>
    </dgm:pt>
    <dgm:pt modelId="{4699366F-ADA7-4DF3-B5AF-1179FC096ED3}" type="sibTrans" cxnId="{9D12FCC2-6F05-4634-8273-BFC37C83EC8A}">
      <dgm:prSet/>
      <dgm:spPr/>
      <dgm:t>
        <a:bodyPr/>
        <a:lstStyle/>
        <a:p>
          <a:endParaRPr lang="ru-RU"/>
        </a:p>
      </dgm:t>
    </dgm:pt>
    <dgm:pt modelId="{056A4B73-6811-43EC-BC3A-9381603F5C01}">
      <dgm:prSet phldrT="[Текст]"/>
      <dgm:spPr>
        <a:solidFill>
          <a:srgbClr val="CCFF33"/>
        </a:solidFill>
      </dgm:spPr>
      <dgm:t>
        <a:bodyPr/>
        <a:lstStyle/>
        <a:p>
          <a:r>
            <a:rPr lang="ru-RU" dirty="0" smtClean="0"/>
            <a:t>Правила и игровые действия</a:t>
          </a:r>
          <a:endParaRPr lang="ru-RU" dirty="0"/>
        </a:p>
      </dgm:t>
    </dgm:pt>
    <dgm:pt modelId="{3F265A73-DDBE-4667-8093-858B621B9B1A}" type="parTrans" cxnId="{C79997E6-D7D4-4564-9879-33B0BDE37B2F}">
      <dgm:prSet/>
      <dgm:spPr/>
      <dgm:t>
        <a:bodyPr/>
        <a:lstStyle/>
        <a:p>
          <a:endParaRPr lang="ru-RU"/>
        </a:p>
      </dgm:t>
    </dgm:pt>
    <dgm:pt modelId="{B8AA5A61-2294-444E-BF47-C4358B50629F}" type="sibTrans" cxnId="{C79997E6-D7D4-4564-9879-33B0BDE37B2F}">
      <dgm:prSet/>
      <dgm:spPr/>
      <dgm:t>
        <a:bodyPr/>
        <a:lstStyle/>
        <a:p>
          <a:endParaRPr lang="ru-RU"/>
        </a:p>
      </dgm:t>
    </dgm:pt>
    <dgm:pt modelId="{A4271E7B-4478-4B3C-819D-3B951213C244}">
      <dgm:prSet/>
      <dgm:spPr>
        <a:solidFill>
          <a:srgbClr val="CCFF33"/>
        </a:solidFill>
      </dgm:spPr>
      <dgm:t>
        <a:bodyPr/>
        <a:lstStyle/>
        <a:p>
          <a:r>
            <a:rPr lang="ru-RU" dirty="0" smtClean="0"/>
            <a:t>Результат</a:t>
          </a:r>
          <a:endParaRPr lang="ru-RU" dirty="0"/>
        </a:p>
      </dgm:t>
    </dgm:pt>
    <dgm:pt modelId="{7CBAB3A1-7E94-42AA-856A-861BC884DC1D}" type="parTrans" cxnId="{77E3452A-16F5-4BA1-B362-20FF9ADE0A11}">
      <dgm:prSet/>
      <dgm:spPr/>
      <dgm:t>
        <a:bodyPr/>
        <a:lstStyle/>
        <a:p>
          <a:endParaRPr lang="ru-RU"/>
        </a:p>
      </dgm:t>
    </dgm:pt>
    <dgm:pt modelId="{2881D9E0-374B-44B0-B2F5-49080A7E8017}" type="sibTrans" cxnId="{77E3452A-16F5-4BA1-B362-20FF9ADE0A11}">
      <dgm:prSet/>
      <dgm:spPr/>
      <dgm:t>
        <a:bodyPr/>
        <a:lstStyle/>
        <a:p>
          <a:endParaRPr lang="ru-RU"/>
        </a:p>
      </dgm:t>
    </dgm:pt>
    <dgm:pt modelId="{C8B3DC88-0906-45E8-8059-DD6CE859AD41}" type="pres">
      <dgm:prSet presAssocID="{396A4BF1-6948-4339-A506-8AD7FA0A96B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6204886-12C5-4CC0-BC96-D9B97EF79442}" type="pres">
      <dgm:prSet presAssocID="{396A4BF1-6948-4339-A506-8AD7FA0A96B5}" presName="pyramid" presStyleLbl="node1" presStyleIdx="0" presStyleCnt="1"/>
      <dgm:spPr/>
    </dgm:pt>
    <dgm:pt modelId="{4DA80CF6-20B8-4404-8C40-2E917D327531}" type="pres">
      <dgm:prSet presAssocID="{396A4BF1-6948-4339-A506-8AD7FA0A96B5}" presName="theList" presStyleCnt="0"/>
      <dgm:spPr/>
    </dgm:pt>
    <dgm:pt modelId="{963890F3-AA3F-4751-AA13-0A288ECF8FB0}" type="pres">
      <dgm:prSet presAssocID="{165AC61C-B622-4613-8241-30741E77DCE7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DFE384-4635-4659-B0E9-0F3A8F5F3DB9}" type="pres">
      <dgm:prSet presAssocID="{165AC61C-B622-4613-8241-30741E77DCE7}" presName="aSpace" presStyleCnt="0"/>
      <dgm:spPr/>
    </dgm:pt>
    <dgm:pt modelId="{417EA9DD-AAFC-43E9-A5EA-5A2AE95763D8}" type="pres">
      <dgm:prSet presAssocID="{1F223AC7-9714-47E6-9CF5-4096DFC0B450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F35BA8-7BA9-4640-BEC8-15C3084E1260}" type="pres">
      <dgm:prSet presAssocID="{1F223AC7-9714-47E6-9CF5-4096DFC0B450}" presName="aSpace" presStyleCnt="0"/>
      <dgm:spPr/>
    </dgm:pt>
    <dgm:pt modelId="{88A6EA33-3D58-49D6-8618-AF8E4B3FC6A1}" type="pres">
      <dgm:prSet presAssocID="{056A4B73-6811-43EC-BC3A-9381603F5C01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57F18E-50F2-405E-8ECC-4FE2B03E74E5}" type="pres">
      <dgm:prSet presAssocID="{056A4B73-6811-43EC-BC3A-9381603F5C01}" presName="aSpace" presStyleCnt="0"/>
      <dgm:spPr/>
    </dgm:pt>
    <dgm:pt modelId="{D49D45BA-431D-4702-9E90-175828B4045C}" type="pres">
      <dgm:prSet presAssocID="{A4271E7B-4478-4B3C-819D-3B951213C244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AB1168-943B-44B5-AF06-3F7276E1B23B}" type="pres">
      <dgm:prSet presAssocID="{A4271E7B-4478-4B3C-819D-3B951213C244}" presName="aSpace" presStyleCnt="0"/>
      <dgm:spPr/>
    </dgm:pt>
  </dgm:ptLst>
  <dgm:cxnLst>
    <dgm:cxn modelId="{C79997E6-D7D4-4564-9879-33B0BDE37B2F}" srcId="{396A4BF1-6948-4339-A506-8AD7FA0A96B5}" destId="{056A4B73-6811-43EC-BC3A-9381603F5C01}" srcOrd="2" destOrd="0" parTransId="{3F265A73-DDBE-4667-8093-858B621B9B1A}" sibTransId="{B8AA5A61-2294-444E-BF47-C4358B50629F}"/>
    <dgm:cxn modelId="{77E3452A-16F5-4BA1-B362-20FF9ADE0A11}" srcId="{396A4BF1-6948-4339-A506-8AD7FA0A96B5}" destId="{A4271E7B-4478-4B3C-819D-3B951213C244}" srcOrd="3" destOrd="0" parTransId="{7CBAB3A1-7E94-42AA-856A-861BC884DC1D}" sibTransId="{2881D9E0-374B-44B0-B2F5-49080A7E8017}"/>
    <dgm:cxn modelId="{C47E7CE2-DA1E-4264-902F-BF27508EB82B}" srcId="{396A4BF1-6948-4339-A506-8AD7FA0A96B5}" destId="{165AC61C-B622-4613-8241-30741E77DCE7}" srcOrd="0" destOrd="0" parTransId="{0781D36F-3639-4AA8-83DE-9AB9AB2F4F9A}" sibTransId="{8A69EAF3-8284-4BDF-B006-90A803B3DFDE}"/>
    <dgm:cxn modelId="{935BB35A-6445-4F5F-A3F8-0B4B294B30C7}" type="presOf" srcId="{056A4B73-6811-43EC-BC3A-9381603F5C01}" destId="{88A6EA33-3D58-49D6-8618-AF8E4B3FC6A1}" srcOrd="0" destOrd="0" presId="urn:microsoft.com/office/officeart/2005/8/layout/pyramid2"/>
    <dgm:cxn modelId="{1B4079FC-80C9-468B-A65E-76B18F73946F}" type="presOf" srcId="{396A4BF1-6948-4339-A506-8AD7FA0A96B5}" destId="{C8B3DC88-0906-45E8-8059-DD6CE859AD41}" srcOrd="0" destOrd="0" presId="urn:microsoft.com/office/officeart/2005/8/layout/pyramid2"/>
    <dgm:cxn modelId="{A74892C0-7312-41D7-90D6-2740D4AC0782}" type="presOf" srcId="{A4271E7B-4478-4B3C-819D-3B951213C244}" destId="{D49D45BA-431D-4702-9E90-175828B4045C}" srcOrd="0" destOrd="0" presId="urn:microsoft.com/office/officeart/2005/8/layout/pyramid2"/>
    <dgm:cxn modelId="{9D12FCC2-6F05-4634-8273-BFC37C83EC8A}" srcId="{396A4BF1-6948-4339-A506-8AD7FA0A96B5}" destId="{1F223AC7-9714-47E6-9CF5-4096DFC0B450}" srcOrd="1" destOrd="0" parTransId="{ADA1BE56-60F4-440F-A371-0234C6D1F2AB}" sibTransId="{4699366F-ADA7-4DF3-B5AF-1179FC096ED3}"/>
    <dgm:cxn modelId="{1612C502-FFA5-4ECE-BD78-051B89F5400E}" type="presOf" srcId="{165AC61C-B622-4613-8241-30741E77DCE7}" destId="{963890F3-AA3F-4751-AA13-0A288ECF8FB0}" srcOrd="0" destOrd="0" presId="urn:microsoft.com/office/officeart/2005/8/layout/pyramid2"/>
    <dgm:cxn modelId="{09CD67F5-F815-493B-84AB-FD6C8AF5137B}" type="presOf" srcId="{1F223AC7-9714-47E6-9CF5-4096DFC0B450}" destId="{417EA9DD-AAFC-43E9-A5EA-5A2AE95763D8}" srcOrd="0" destOrd="0" presId="urn:microsoft.com/office/officeart/2005/8/layout/pyramid2"/>
    <dgm:cxn modelId="{6933A52B-98AD-4C2C-A567-5744B69CD2DD}" type="presParOf" srcId="{C8B3DC88-0906-45E8-8059-DD6CE859AD41}" destId="{76204886-12C5-4CC0-BC96-D9B97EF79442}" srcOrd="0" destOrd="0" presId="urn:microsoft.com/office/officeart/2005/8/layout/pyramid2"/>
    <dgm:cxn modelId="{14B3FFDB-869A-497E-A79B-61D0E53E8E80}" type="presParOf" srcId="{C8B3DC88-0906-45E8-8059-DD6CE859AD41}" destId="{4DA80CF6-20B8-4404-8C40-2E917D327531}" srcOrd="1" destOrd="0" presId="urn:microsoft.com/office/officeart/2005/8/layout/pyramid2"/>
    <dgm:cxn modelId="{7BC39F22-86E1-459E-BCAF-382CDCCEEA87}" type="presParOf" srcId="{4DA80CF6-20B8-4404-8C40-2E917D327531}" destId="{963890F3-AA3F-4751-AA13-0A288ECF8FB0}" srcOrd="0" destOrd="0" presId="urn:microsoft.com/office/officeart/2005/8/layout/pyramid2"/>
    <dgm:cxn modelId="{80CAC648-4AF4-4F22-8DFB-C2AC72EE8E60}" type="presParOf" srcId="{4DA80CF6-20B8-4404-8C40-2E917D327531}" destId="{F6DFE384-4635-4659-B0E9-0F3A8F5F3DB9}" srcOrd="1" destOrd="0" presId="urn:microsoft.com/office/officeart/2005/8/layout/pyramid2"/>
    <dgm:cxn modelId="{07227967-B4BB-4876-ACE4-BA7702EF31EA}" type="presParOf" srcId="{4DA80CF6-20B8-4404-8C40-2E917D327531}" destId="{417EA9DD-AAFC-43E9-A5EA-5A2AE95763D8}" srcOrd="2" destOrd="0" presId="urn:microsoft.com/office/officeart/2005/8/layout/pyramid2"/>
    <dgm:cxn modelId="{45188EC8-8118-49D7-B234-E8EDD6D3EF1D}" type="presParOf" srcId="{4DA80CF6-20B8-4404-8C40-2E917D327531}" destId="{CDF35BA8-7BA9-4640-BEC8-15C3084E1260}" srcOrd="3" destOrd="0" presId="urn:microsoft.com/office/officeart/2005/8/layout/pyramid2"/>
    <dgm:cxn modelId="{197EB947-F785-4B6C-A4D3-13AA0C7010AD}" type="presParOf" srcId="{4DA80CF6-20B8-4404-8C40-2E917D327531}" destId="{88A6EA33-3D58-49D6-8618-AF8E4B3FC6A1}" srcOrd="4" destOrd="0" presId="urn:microsoft.com/office/officeart/2005/8/layout/pyramid2"/>
    <dgm:cxn modelId="{1454232B-239F-4ABA-8DB5-2DA5B0E6BF38}" type="presParOf" srcId="{4DA80CF6-20B8-4404-8C40-2E917D327531}" destId="{4C57F18E-50F2-405E-8ECC-4FE2B03E74E5}" srcOrd="5" destOrd="0" presId="urn:microsoft.com/office/officeart/2005/8/layout/pyramid2"/>
    <dgm:cxn modelId="{15678691-1847-42C6-9A79-63CBFC30A91F}" type="presParOf" srcId="{4DA80CF6-20B8-4404-8C40-2E917D327531}" destId="{D49D45BA-431D-4702-9E90-175828B4045C}" srcOrd="6" destOrd="0" presId="urn:microsoft.com/office/officeart/2005/8/layout/pyramid2"/>
    <dgm:cxn modelId="{8E1E3871-5581-4007-9B0B-60C2B5A5A17B}" type="presParOf" srcId="{4DA80CF6-20B8-4404-8C40-2E917D327531}" destId="{6FAB1168-943B-44B5-AF06-3F7276E1B23B}" srcOrd="7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30E1F-4CD3-485F-B8EE-49FCDD26EEA1}">
      <dsp:nvSpPr>
        <dsp:cNvPr id="0" name=""/>
        <dsp:cNvSpPr/>
      </dsp:nvSpPr>
      <dsp:spPr>
        <a:xfrm rot="10800000">
          <a:off x="473026" y="0"/>
          <a:ext cx="5640683" cy="1071286"/>
        </a:xfrm>
        <a:prstGeom prst="trapezoid">
          <a:avLst>
            <a:gd name="adj" fmla="val 76855"/>
          </a:avLst>
        </a:prstGeom>
        <a:solidFill>
          <a:srgbClr val="CCFF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Дидактическая задача</a:t>
          </a:r>
          <a:endParaRPr lang="ru-RU" sz="2400" kern="1200" dirty="0"/>
        </a:p>
      </dsp:txBody>
      <dsp:txXfrm rot="-10800000">
        <a:off x="1460145" y="0"/>
        <a:ext cx="3666444" cy="1071286"/>
      </dsp:txXfrm>
    </dsp:sp>
    <dsp:sp modelId="{0FA987E9-27CD-4713-923F-6001C2608479}">
      <dsp:nvSpPr>
        <dsp:cNvPr id="0" name=""/>
        <dsp:cNvSpPr/>
      </dsp:nvSpPr>
      <dsp:spPr>
        <a:xfrm rot="10800000">
          <a:off x="1002764" y="1071285"/>
          <a:ext cx="4581206" cy="1071286"/>
        </a:xfrm>
        <a:prstGeom prst="trapezoid">
          <a:avLst>
            <a:gd name="adj" fmla="val 76855"/>
          </a:avLst>
        </a:prstGeom>
        <a:solidFill>
          <a:srgbClr val="CCFF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Игровая задача</a:t>
          </a:r>
          <a:endParaRPr lang="ru-RU" sz="2400" kern="1200" dirty="0"/>
        </a:p>
      </dsp:txBody>
      <dsp:txXfrm rot="-10800000">
        <a:off x="1804475" y="1071285"/>
        <a:ext cx="2977784" cy="1071286"/>
      </dsp:txXfrm>
    </dsp:sp>
    <dsp:sp modelId="{E1147E46-7726-4118-8ED6-FDEDF112663B}">
      <dsp:nvSpPr>
        <dsp:cNvPr id="0" name=""/>
        <dsp:cNvSpPr/>
      </dsp:nvSpPr>
      <dsp:spPr>
        <a:xfrm rot="10800000">
          <a:off x="1646684" y="2142572"/>
          <a:ext cx="3293368" cy="1071286"/>
        </a:xfrm>
        <a:prstGeom prst="trapezoid">
          <a:avLst>
            <a:gd name="adj" fmla="val 76855"/>
          </a:avLst>
        </a:prstGeom>
        <a:solidFill>
          <a:srgbClr val="CCFF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Правила и игровые действия</a:t>
          </a:r>
          <a:endParaRPr lang="ru-RU" sz="2400" kern="1200" dirty="0"/>
        </a:p>
      </dsp:txBody>
      <dsp:txXfrm rot="-10800000">
        <a:off x="2223023" y="2142572"/>
        <a:ext cx="2140689" cy="1071286"/>
      </dsp:txXfrm>
    </dsp:sp>
    <dsp:sp modelId="{2A7F72AE-DAF3-401F-A429-3EC94CD5C431}">
      <dsp:nvSpPr>
        <dsp:cNvPr id="0" name=""/>
        <dsp:cNvSpPr/>
      </dsp:nvSpPr>
      <dsp:spPr>
        <a:xfrm rot="10800000">
          <a:off x="2118944" y="3200424"/>
          <a:ext cx="2329843" cy="1071286"/>
        </a:xfrm>
        <a:prstGeom prst="trapezoid">
          <a:avLst>
            <a:gd name="adj" fmla="val 76855"/>
          </a:avLst>
        </a:prstGeom>
        <a:solidFill>
          <a:srgbClr val="CCFF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Результат</a:t>
          </a:r>
          <a:endParaRPr lang="ru-RU" sz="2400" kern="1200" dirty="0"/>
        </a:p>
      </dsp:txBody>
      <dsp:txXfrm rot="-10800000">
        <a:off x="2118944" y="3200424"/>
        <a:ext cx="2329843" cy="1071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006B2-A9E7-499B-BF09-715A9AB2C90A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84298-24DE-4ECF-B18B-FD7F1F5657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024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16.gif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9.gif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Математическое развитие детей раннего возраста посредством дидактической игры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nommurestobar.com/imagelib/56bdf88702db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14338"/>
            <a:ext cx="9358346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2976" y="2162430"/>
            <a:ext cx="68580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  <a:cs typeface="Aharoni" pitchFamily="2" charset="-79"/>
              </a:rPr>
              <a:t>Математическое развитие детей раннего возраста посредством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  <a:cs typeface="Aharoni" pitchFamily="2" charset="-79"/>
              </a:rPr>
              <a:t>дидактической игры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  <a:cs typeface="Aharoni" pitchFamily="2" charset="-79"/>
            </a:endParaRPr>
          </a:p>
        </p:txBody>
      </p:sp>
      <p:pic>
        <p:nvPicPr>
          <p:cNvPr id="7" name="Picture 10" descr="j028363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254835"/>
            <a:ext cx="2142691" cy="23531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://www.ligamedia.ru/ppt/imgs/567ff9f674c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298" cy="73147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3108" y="2571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43174" y="214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43174" y="1785926"/>
            <a:ext cx="6000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sz="7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714356"/>
            <a:ext cx="86228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Игры на восприятие формы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Валентина\Desktop\Семинар фото\IMG_16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571612"/>
            <a:ext cx="3929090" cy="2946818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099" name="Picture 3" descr="C:\Users\Валентина\Desktop\Валентина Алексеевна Дидактическая игра\Фото для семинара\IMG_15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393282"/>
            <a:ext cx="4000528" cy="3000396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1" name="TextBox 10"/>
          <p:cNvSpPr txBox="1"/>
          <p:nvPr/>
        </p:nvSpPr>
        <p:spPr>
          <a:xfrm>
            <a:off x="5532598" y="2180864"/>
            <a:ext cx="3214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Игра «Разноцветный зонтик»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4168" y="4430401"/>
            <a:ext cx="35850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Игра «Разложи геометрические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 фигуры»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38" y="5401945"/>
            <a:ext cx="2825036" cy="15537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://www.ligamedia.ru/ppt/imgs/567ff9f674c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" y="-456774"/>
            <a:ext cx="9143298" cy="73147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3108" y="2571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43174" y="214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00232" y="1357298"/>
            <a:ext cx="6000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sz="7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8194" name="Picture 2" descr="C:\Users\Валентина\Desktop\Семинар фото\IMG_17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8551" y="526831"/>
            <a:ext cx="3738589" cy="28039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C:\Users\Валентина\Desktop\Семинар фото\IMG_17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5879" y="3071810"/>
            <a:ext cx="3833839" cy="28753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6137185" y="2413197"/>
            <a:ext cx="3714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Игра </a:t>
            </a:r>
            <a:r>
              <a:rPr lang="ru-RU" sz="2800" b="1" smtClean="0">
                <a:latin typeface="Monotype Corsiva" pitchFamily="66" charset="0"/>
              </a:rPr>
              <a:t>«Сластёна»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7290" y="3367053"/>
            <a:ext cx="3643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Игра «Разложи по образцу»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13" name="Объект 3"/>
          <p:cNvPicPr>
            <a:picLocks noChangeAspect="1"/>
          </p:cNvPicPr>
          <p:nvPr/>
        </p:nvPicPr>
        <p:blipFill>
          <a:blip r:embed="rId5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483" y="39774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://www.ligamedia.ru/ppt/imgs/567ff9f674c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" y="0"/>
            <a:ext cx="9143298" cy="73147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3108" y="2571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43174" y="214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Игры на восприятие величины        </a:t>
            </a:r>
            <a:endParaRPr lang="ru-RU" sz="4000" b="1" dirty="0">
              <a:solidFill>
                <a:srgbClr val="FF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7170" name="Picture 2" descr="C:\Users\Валентина\Desktop\Семинар фото\IMG_16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39" y="871457"/>
            <a:ext cx="3643338" cy="26253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Users\Валентина\Desktop\Валентина Алексеевна Дидактическая игра\Фото для семинара\IMG_16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648" y="4177705"/>
            <a:ext cx="4029803" cy="28575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258404" y="3621977"/>
            <a:ext cx="3139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Игра «Собери кубики»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27016" y="6453749"/>
            <a:ext cx="4325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Игра «Бабушкины блинчики»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13" name="Picture 4" descr="C:\Users\Валентина\Desktop\Семинар фото\IMG_16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025" y="1756397"/>
            <a:ext cx="3429024" cy="38500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6FF6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4973680" y="1217040"/>
            <a:ext cx="4013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Игра «</a:t>
            </a:r>
            <a:r>
              <a:rPr lang="ru-RU" sz="2800" b="1" i="1" dirty="0" smtClean="0">
                <a:latin typeface="Monotype Corsiva" pitchFamily="66" charset="0"/>
              </a:rPr>
              <a:t>Большой-</a:t>
            </a:r>
            <a:r>
              <a:rPr lang="ru-RU" sz="2800" b="1" dirty="0" smtClean="0">
                <a:latin typeface="Monotype Corsiva" pitchFamily="66" charset="0"/>
              </a:rPr>
              <a:t> маленький»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://www.ligamedia.ru/ppt/imgs/567ff9f674c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141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3108" y="2571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43174" y="214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00232" y="1357298"/>
            <a:ext cx="6000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sz="7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9" name="Рисунок 8" descr="http://yavix.ru/w/i/0/7/0/wi0707864_0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857232"/>
            <a:ext cx="207170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428728" y="857232"/>
            <a:ext cx="742955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srgbClr val="FF0000"/>
                </a:solidFill>
              </a:rPr>
              <a:t>Золтан</a:t>
            </a:r>
            <a:r>
              <a:rPr lang="ru-RU" sz="4000" dirty="0" smtClean="0">
                <a:solidFill>
                  <a:srgbClr val="FF0000"/>
                </a:solidFill>
              </a:rPr>
              <a:t> Пал </a:t>
            </a:r>
            <a:r>
              <a:rPr lang="ru-RU" sz="4000" dirty="0" err="1" smtClean="0">
                <a:solidFill>
                  <a:srgbClr val="FF0000"/>
                </a:solidFill>
              </a:rPr>
              <a:t>Дьенеш</a:t>
            </a:r>
            <a:r>
              <a:rPr lang="ru-RU" sz="4000" dirty="0" smtClean="0">
                <a:solidFill>
                  <a:srgbClr val="FF0000"/>
                </a:solidFill>
              </a:rPr>
              <a:t>-</a:t>
            </a:r>
          </a:p>
          <a:p>
            <a:r>
              <a:rPr lang="ru-RU" dirty="0" smtClean="0"/>
              <a:t>венгерский  педагог , психолог ,математик.</a:t>
            </a:r>
          </a:p>
          <a:p>
            <a:r>
              <a:rPr lang="ru-RU" dirty="0" err="1" smtClean="0"/>
              <a:t>Золтан</a:t>
            </a:r>
            <a:r>
              <a:rPr lang="ru-RU" dirty="0" smtClean="0"/>
              <a:t>  </a:t>
            </a:r>
            <a:r>
              <a:rPr lang="ru-RU" dirty="0" err="1" smtClean="0"/>
              <a:t>Дьенеш</a:t>
            </a:r>
            <a:r>
              <a:rPr lang="ru-RU" dirty="0" smtClean="0"/>
              <a:t>  изобрел собственный </a:t>
            </a:r>
            <a:r>
              <a:rPr lang="ru-RU" dirty="0" smtClean="0"/>
              <a:t>дидактический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материал для развития логического мышления</a:t>
            </a:r>
          </a:p>
          <a:p>
            <a:r>
              <a:rPr lang="ru-RU" dirty="0" smtClean="0"/>
              <a:t>(логические блоки </a:t>
            </a:r>
            <a:r>
              <a:rPr lang="ru-RU" dirty="0" err="1" smtClean="0"/>
              <a:t>Дьенеша</a:t>
            </a:r>
            <a:r>
              <a:rPr lang="ru-RU" dirty="0" smtClean="0"/>
              <a:t>) ребенка с помощью</a:t>
            </a:r>
          </a:p>
          <a:p>
            <a:r>
              <a:rPr lang="ru-RU" dirty="0" smtClean="0"/>
              <a:t>игры.</a:t>
            </a:r>
            <a:endParaRPr lang="ru-RU" dirty="0" smtClean="0"/>
          </a:p>
          <a:p>
            <a:endParaRPr lang="ru-RU" sz="2400" dirty="0"/>
          </a:p>
        </p:txBody>
      </p:sp>
      <p:pic>
        <p:nvPicPr>
          <p:cNvPr id="1026" name="Picture 2" descr="http://www.syl.ru/misc/i/ai/173748/6744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6886" y="3571876"/>
            <a:ext cx="2866552" cy="25447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http://detyam.gramix.ru/assets/images/bt/Bloki-Denesha-dlia-malenkik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571876"/>
            <a:ext cx="3652342" cy="25749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s://fs00.infourok.ru/images/doc/187/214401/img1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https://fs00.infourok.ru/images/doc/187/214401/img14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://www.ligamedia.ru/ppt/imgs/567ff9f674c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" y="0"/>
            <a:ext cx="9143298" cy="73147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3108" y="2571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43174" y="214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00232" y="1357298"/>
            <a:ext cx="6000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sz="1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4480" y="928670"/>
            <a:ext cx="7048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Игры с блоками </a:t>
            </a:r>
            <a:r>
              <a:rPr lang="ru-RU" sz="4800" b="1" dirty="0" err="1" smtClean="0">
                <a:solidFill>
                  <a:srgbClr val="FF0000"/>
                </a:solidFill>
              </a:rPr>
              <a:t>Дьенеша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Валентина\Desktop\Валентина Алексеевна Дидактическая игра\Фото для семинара\IMG_15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7364628" y="4929198"/>
            <a:ext cx="543559" cy="190478"/>
          </a:xfrm>
          <a:prstGeom prst="rect">
            <a:avLst/>
          </a:prstGeom>
          <a:noFill/>
        </p:spPr>
      </p:pic>
      <p:pic>
        <p:nvPicPr>
          <p:cNvPr id="10243" name="Picture 3" descr="C:\Users\Валентина\Desktop\Валентина Алексеевна Дидактическая игра\Фото для семинара\IMG_16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1612" y="3568875"/>
            <a:ext cx="3881497" cy="29111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BF7C7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44" name="Picture 4" descr="C:\Users\Валентина\Desktop\Валентина Алексеевна Дидактическая игра\Фото для семинара\IMG_16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2532" y="1861929"/>
            <a:ext cx="3714776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BF7C7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409947" y="4739292"/>
            <a:ext cx="2786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Игра «Рассортируй блоки по цвету»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57818" y="2965236"/>
            <a:ext cx="3225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Игра «Разложи блоки»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5357818" y="1801086"/>
            <a:ext cx="3328982" cy="913533"/>
          </a:xfrm>
          <a:prstGeom prst="cloud">
            <a:avLst/>
          </a:prstGeom>
          <a:solidFill>
            <a:srgbClr val="9BF7C7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Ориентировка в пространстве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://www.ligamedia.ru/ppt/imgs/567ff9f674c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6774"/>
            <a:ext cx="9143298" cy="73147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3108" y="2571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43174" y="214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00232" y="1357298"/>
            <a:ext cx="6000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sz="7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1266" name="Picture 2" descr="C:\Users\Валентина\Desktop\Валентина Алексеевна Дидактическая игра\Фото для семинара\IMG_15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9487" y="491000"/>
            <a:ext cx="3664506" cy="2748380"/>
          </a:xfrm>
          <a:prstGeom prst="rect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267" name="Picture 3" descr="C:\Users\Валентина\Desktop\Валентина Алексеевна Дидактическая игра\Фото для семинара\IMG_15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071810"/>
            <a:ext cx="3881433" cy="2911075"/>
          </a:xfrm>
          <a:prstGeom prst="rect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0"/>
          <p:cNvSpPr txBox="1"/>
          <p:nvPr/>
        </p:nvSpPr>
        <p:spPr>
          <a:xfrm>
            <a:off x="1479487" y="3421941"/>
            <a:ext cx="34814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Игра «Построй по образцу»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2544" y="2470591"/>
            <a:ext cx="4170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latin typeface="Monotype Corsiva" pitchFamily="66" charset="0"/>
              </a:rPr>
              <a:t>Игра «Разложи по образцу»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13" name="Объект 3"/>
          <p:cNvPicPr>
            <a:picLocks noChangeAspect="1"/>
          </p:cNvPicPr>
          <p:nvPr/>
        </p:nvPicPr>
        <p:blipFill>
          <a:blip r:embed="rId5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467" y="491000"/>
            <a:ext cx="1905000" cy="1905000"/>
          </a:xfrm>
          <a:prstGeom prst="rect">
            <a:avLst/>
          </a:prstGeom>
        </p:spPr>
      </p:pic>
      <p:pic>
        <p:nvPicPr>
          <p:cNvPr id="15" name="Picture 7" descr="AG00315_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8953" y="4643446"/>
            <a:ext cx="2128953" cy="193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://www.ligamedia.ru/ppt/imgs/567ff9f674c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6774"/>
            <a:ext cx="9143298" cy="73147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3108" y="2571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43174" y="214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00232" y="1357298"/>
            <a:ext cx="6000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sz="7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2290" name="Picture 2" descr="C:\Users\Валентина\Desktop\Семинар фото\IMG_16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1007" y="2798608"/>
            <a:ext cx="4071966" cy="3053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91" name="Picture 3" descr="C:\Users\Валентина\Desktop\Валентина Алексеевна Дидактическая игра\Фото для семинара\IMG_15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5625" y="1357298"/>
            <a:ext cx="3232538" cy="4310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581975" y="2187668"/>
            <a:ext cx="3647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Игры «Найди свое место»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12" name="Объект 3"/>
          <p:cNvPicPr>
            <a:picLocks noChangeAspect="1"/>
          </p:cNvPicPr>
          <p:nvPr/>
        </p:nvPicPr>
        <p:blipFill>
          <a:blip r:embed="rId5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367" y="268551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://www.ligamedia.ru/ppt/imgs/567ff9f674c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" y="-456774"/>
            <a:ext cx="9143298" cy="73147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3108" y="2571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43174" y="214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00232" y="1357298"/>
            <a:ext cx="6000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sz="7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728" y="1357298"/>
            <a:ext cx="75724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Дидактические</a:t>
            </a:r>
            <a:r>
              <a:rPr lang="ru-RU" sz="3200" b="1" dirty="0" smtClean="0">
                <a:latin typeface="Monotype Corsiva" pitchFamily="66" charset="0"/>
              </a:rPr>
              <a:t>  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игры </a:t>
            </a:r>
            <a:r>
              <a:rPr lang="ru-RU" sz="3200" b="1" dirty="0" smtClean="0">
                <a:latin typeface="Monotype Corsiva" pitchFamily="66" charset="0"/>
              </a:rPr>
              <a:t>необходимы в развитии и воспитании детей.</a:t>
            </a:r>
          </a:p>
          <a:p>
            <a:r>
              <a:rPr lang="ru-RU" sz="3200" b="1" dirty="0" smtClean="0">
                <a:latin typeface="Monotype Corsiva" pitchFamily="66" charset="0"/>
              </a:rPr>
              <a:t>Они повышают эффективность педагогического процесса, способствуют развитию  памяти, мышления у детей , оказывают огромное влияние на умственное развитие ребенка.</a:t>
            </a:r>
            <a:endParaRPr lang="ru-RU" sz="32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://www.ligamedia.ru/ppt/imgs/567ff9f674c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" y="0"/>
            <a:ext cx="9143298" cy="73147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57290" y="1268760"/>
            <a:ext cx="778671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Дидактическая игра -</a:t>
            </a:r>
          </a:p>
          <a:p>
            <a:pPr algn="ctr"/>
            <a:r>
              <a:rPr lang="ru-RU" sz="4400" dirty="0" smtClean="0">
                <a:latin typeface="Monotype Corsiva" pitchFamily="66" charset="0"/>
              </a:rPr>
              <a:t>это разновидность игры по правилам, специально созданная педагогом с целью развития и воспитания детей  </a:t>
            </a:r>
            <a:endParaRPr lang="ru-RU" sz="4400" dirty="0">
              <a:latin typeface="Monotype Corsiva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135729"/>
            <a:ext cx="952500" cy="190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FF65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040"/>
            <a:ext cx="9323512" cy="72543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1998" y="908720"/>
            <a:ext cx="84015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Элементы  дидактической игры</a:t>
            </a:r>
            <a:endParaRPr lang="ru-RU" sz="4400" dirty="0">
              <a:solidFill>
                <a:srgbClr val="FF000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1927214016"/>
              </p:ext>
            </p:extLst>
          </p:nvPr>
        </p:nvGraphicFramePr>
        <p:xfrm>
          <a:off x="1928794" y="1714488"/>
          <a:ext cx="5857916" cy="4486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ligamedia.ru/ppt/imgs/567ff9f674c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247"/>
            <a:ext cx="9144000" cy="71295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31640" y="1057844"/>
            <a:ext cx="7812360" cy="769441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Классификация дидактических игр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12263" y="2204863"/>
            <a:ext cx="3503092" cy="4031873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u="sng" dirty="0" smtClean="0">
                <a:solidFill>
                  <a:srgbClr val="FF0000"/>
                </a:solidFill>
                <a:latin typeface="Monotype Corsiva" pitchFamily="66" charset="0"/>
              </a:rPr>
              <a:t>По характеру используемых в игре материалов: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с предметами и игрушками;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 словесные;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настольно – печатные </a:t>
            </a:r>
            <a:endParaRPr lang="ru-RU" sz="32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031416"/>
            <a:ext cx="7704856" cy="80519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2204863"/>
            <a:ext cx="3451797" cy="3539430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u="sng" dirty="0">
                <a:solidFill>
                  <a:srgbClr val="FF0000"/>
                </a:solidFill>
                <a:latin typeface="Monotype Corsiva" pitchFamily="66" charset="0"/>
              </a:rPr>
              <a:t>По содержанию: 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игры по сенсорному 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развитию; </a:t>
            </a:r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ознакомлению с 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природой;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развитию речи;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математике</a:t>
            </a:r>
            <a:endParaRPr lang="ru-RU" sz="32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83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6FF65"/>
            </a:gs>
            <a:gs pos="74000">
              <a:srgbClr val="BDF9C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457200" y="176337"/>
            <a:ext cx="7956376" cy="2016224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Monotype Corsiva" pitchFamily="66" charset="0"/>
              </a:rPr>
              <a:t>Сенсорно – математические </a:t>
            </a:r>
            <a:r>
              <a:rPr lang="ru-RU" sz="3600" b="1" dirty="0" smtClean="0">
                <a:solidFill>
                  <a:schemeClr val="tx1"/>
                </a:solidFill>
                <a:latin typeface="Monotype Corsiva" pitchFamily="66" charset="0"/>
              </a:rPr>
              <a:t>игры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5148064" y="2204864"/>
            <a:ext cx="3456384" cy="1872208"/>
          </a:xfrm>
          <a:prstGeom prst="cloud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на </a:t>
            </a: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восприятие</a:t>
            </a:r>
            <a:endParaRPr lang="ru-RU" sz="2000" dirty="0">
              <a:solidFill>
                <a:srgbClr val="FF0000"/>
              </a:solidFill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цвета</a:t>
            </a:r>
          </a:p>
          <a:p>
            <a:pPr algn="ctr"/>
            <a:endParaRPr lang="ru-RU" dirty="0"/>
          </a:p>
        </p:txBody>
      </p:sp>
      <p:sp>
        <p:nvSpPr>
          <p:cNvPr id="7" name="Облако 6"/>
          <p:cNvSpPr/>
          <p:nvPr/>
        </p:nvSpPr>
        <p:spPr>
          <a:xfrm>
            <a:off x="2771800" y="4077072"/>
            <a:ext cx="3528392" cy="2520280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Monotype Corsiva" pitchFamily="66" charset="0"/>
              </a:rPr>
              <a:t>на восприятие</a:t>
            </a:r>
            <a:endParaRPr lang="ru-RU" sz="2000" dirty="0">
              <a:solidFill>
                <a:srgbClr val="0070C0"/>
              </a:solidFill>
            </a:endParaRPr>
          </a:p>
          <a:p>
            <a:pPr algn="ctr"/>
            <a:r>
              <a:rPr lang="ru-RU" sz="3200" b="1" dirty="0">
                <a:solidFill>
                  <a:srgbClr val="0070C0"/>
                </a:solidFill>
                <a:latin typeface="Monotype Corsiva" pitchFamily="66" charset="0"/>
              </a:rPr>
              <a:t>формы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457200" y="2384884"/>
            <a:ext cx="3402125" cy="2088232"/>
          </a:xfrm>
          <a:prstGeom prst="cloud">
            <a:avLst/>
          </a:prstGeom>
          <a:solidFill>
            <a:srgbClr val="9BF7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Monotype Corsiva" pitchFamily="66" charset="0"/>
              </a:rPr>
              <a:t>на восприятие</a:t>
            </a:r>
            <a:endParaRPr lang="ru-RU" sz="2000" dirty="0">
              <a:solidFill>
                <a:srgbClr val="0070C0"/>
              </a:solidFill>
            </a:endParaRPr>
          </a:p>
          <a:p>
            <a:pPr algn="ctr"/>
            <a:r>
              <a:rPr lang="ru-RU" sz="3200" b="1" dirty="0">
                <a:solidFill>
                  <a:srgbClr val="0070C0"/>
                </a:solidFill>
                <a:latin typeface="Monotype Corsiva" pitchFamily="66" charset="0"/>
              </a:rPr>
              <a:t>величины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ligamedia.ru/ppt/imgs/567ff9f674c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" y="-456774"/>
            <a:ext cx="9143298" cy="73147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3108" y="2571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43174" y="214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28794" y="1357298"/>
            <a:ext cx="6000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sz="7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428604"/>
            <a:ext cx="3674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endParaRPr lang="ru-RU" sz="4800" b="1" dirty="0">
              <a:solidFill>
                <a:srgbClr val="FF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5122" name="Picture 2" descr="C:\Users\Валентина\Desktop\Семинар фото\IMG_16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785794"/>
            <a:ext cx="3786214" cy="28396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6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Валентина\Desktop\Семинар фото\IMG_16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4025628" y="3071810"/>
            <a:ext cx="190502" cy="142877"/>
          </a:xfrm>
          <a:prstGeom prst="rect">
            <a:avLst/>
          </a:prstGeom>
          <a:noFill/>
        </p:spPr>
      </p:pic>
      <p:pic>
        <p:nvPicPr>
          <p:cNvPr id="5124" name="Picture 4" descr="C:\Users\Валентина\Desktop\Семинар фото\IMG_17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2571744"/>
            <a:ext cx="3738557" cy="3000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6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714480" y="3786190"/>
            <a:ext cx="3107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Игра «Собери матрешку»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86380" y="1857364"/>
            <a:ext cx="3674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Игра «Собери пирамидку»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14" name="Picture 49" descr="11fd4147dd8c2115181a806f072b607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3386" y="3214686"/>
            <a:ext cx="1452154" cy="19113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://www.ligamedia.ru/ppt/imgs/567ff9f674c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299" y="-141685"/>
            <a:ext cx="9143298" cy="73147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3108" y="2571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339752" y="-3226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00232" y="1357298"/>
            <a:ext cx="6000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sz="7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Валентина\Desktop\Валентина Алексеевна Дидактическая игра\Фото для семинара\IMG_15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8435" y="1781468"/>
            <a:ext cx="3273503" cy="24551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BF7C7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174140" y="785794"/>
            <a:ext cx="796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Игры на восприятие цвета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Валентина\Desktop\Валентина Алексеевна Дидактическая игра\Фото для семинара\IMG_15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9690" y="3143248"/>
            <a:ext cx="3738557" cy="28039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66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714480" y="4929198"/>
            <a:ext cx="2714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Игра «Собери яблоки»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2066" y="2428868"/>
            <a:ext cx="4063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Игра «С какого дерева листочек?»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14" name="Picture 56" descr="8e68dc6a17de27541aa3a6bc1160b4b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4626" y="3643314"/>
            <a:ext cx="1646111" cy="1985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://www.ligamedia.ru/ppt/imgs/567ff9f674c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" y="-714404"/>
            <a:ext cx="9143298" cy="73147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3108" y="2571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43174" y="214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00232" y="1357298"/>
            <a:ext cx="6000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sz="7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8193" name="Picture 1" descr="F:\115_3105\IMG_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4026" y="253704"/>
            <a:ext cx="3857620" cy="28932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194" name="Picture 2" descr="F:\115_3105\IMG_0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2990" y="2800819"/>
            <a:ext cx="4142410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750396" y="3144738"/>
            <a:ext cx="32447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Игра «Каждой мышке </a:t>
            </a:r>
          </a:p>
          <a:p>
            <a:pPr algn="r"/>
            <a:r>
              <a:rPr lang="ru-RU" sz="2800" b="1" dirty="0" smtClean="0">
                <a:latin typeface="Monotype Corsiva" pitchFamily="66" charset="0"/>
              </a:rPr>
              <a:t>свой коврик»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00706" y="2074535"/>
            <a:ext cx="2643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Игра «Разложи по цвету»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13" name="Picture 28" descr="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0" y="630077"/>
            <a:ext cx="1930799" cy="52162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12" y="159271"/>
            <a:ext cx="1905000" cy="190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://www.ligamedia.ru/ppt/imgs/567ff9f674c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298" cy="73147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3108" y="2571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43174" y="214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00232" y="1357298"/>
            <a:ext cx="6000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sz="7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C:\Users\Валентина\Desktop\Валентина Алексеевна Дидактическая игра\Фото для семинара\IMG_15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7332" y="1011856"/>
            <a:ext cx="3837241" cy="31600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5" name="Picture 3" descr="C:\Users\Валентина\Desktop\Семинар фото\IMG_17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2028" y="3347996"/>
            <a:ext cx="4143372" cy="30718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029100" y="4146894"/>
            <a:ext cx="3000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  Игра «Наряди солнышко»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5881" y="2279356"/>
            <a:ext cx="38038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Игра «Посади божью коровку на свой цветочек»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13" name="Picture 49" descr="11fd4147dd8c2115181a806f072b607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88" y="4308935"/>
            <a:ext cx="285752" cy="25490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Объект 3"/>
          <p:cNvPicPr>
            <a:picLocks noChangeAspect="1"/>
          </p:cNvPicPr>
          <p:nvPr/>
        </p:nvPicPr>
        <p:blipFill>
          <a:blip r:embed="rId6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05" y="852861"/>
            <a:ext cx="1591533" cy="1591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319</Words>
  <Application>Microsoft Office PowerPoint</Application>
  <PresentationFormat>Экран (4:3)</PresentationFormat>
  <Paragraphs>87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Математическое развитие детей раннего возраста посредством дидактической игры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Математическое развитие детей раннего возраста посредством дидактической игры</dc:title>
  <dc:creator>Валентина</dc:creator>
  <cp:lastModifiedBy>Валентина</cp:lastModifiedBy>
  <cp:revision>92</cp:revision>
  <dcterms:created xsi:type="dcterms:W3CDTF">2016-10-20T20:33:42Z</dcterms:created>
  <dcterms:modified xsi:type="dcterms:W3CDTF">2016-10-26T18:05:33Z</dcterms:modified>
</cp:coreProperties>
</file>