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Default Extension="ppt" ContentType="application/vnd.ms-powerpoi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6" r:id="rId2"/>
    <p:sldId id="257" r:id="rId3"/>
    <p:sldId id="289" r:id="rId4"/>
    <p:sldId id="287" r:id="rId5"/>
    <p:sldId id="288" r:id="rId6"/>
    <p:sldId id="258" r:id="rId7"/>
    <p:sldId id="291" r:id="rId8"/>
    <p:sldId id="292" r:id="rId9"/>
    <p:sldId id="293" r:id="rId10"/>
    <p:sldId id="294" r:id="rId11"/>
    <p:sldId id="297" r:id="rId12"/>
    <p:sldId id="298" r:id="rId13"/>
    <p:sldId id="299" r:id="rId14"/>
    <p:sldId id="259" r:id="rId15"/>
    <p:sldId id="300" r:id="rId16"/>
    <p:sldId id="268" r:id="rId17"/>
    <p:sldId id="304" r:id="rId18"/>
    <p:sldId id="260" r:id="rId19"/>
    <p:sldId id="301" r:id="rId20"/>
    <p:sldId id="302" r:id="rId21"/>
    <p:sldId id="303" r:id="rId22"/>
    <p:sldId id="279" r:id="rId23"/>
    <p:sldId id="266" r:id="rId24"/>
    <p:sldId id="305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FA5F"/>
    <a:srgbClr val="F4F913"/>
    <a:srgbClr val="00CCFF"/>
    <a:srgbClr val="CC66FF"/>
    <a:srgbClr val="660066"/>
    <a:srgbClr val="9966FF"/>
    <a:srgbClr val="FF99FF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43" autoAdjust="0"/>
  </p:normalViewPr>
  <p:slideViewPr>
    <p:cSldViewPr>
      <p:cViewPr varScale="1">
        <p:scale>
          <a:sx n="77" d="100"/>
          <a:sy n="77" d="100"/>
        </p:scale>
        <p:origin x="-31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19E7B3-736C-41C5-8B50-70C5BE613425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934993-4F05-4C5D-9B67-B7B1B86BE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7AB6914-C457-4A01-BAF6-8B0775CFC782}" type="slidenum">
              <a:rPr lang="ru-RU" sz="1200">
                <a:latin typeface="+mn-lt"/>
              </a:rPr>
              <a:pPr algn="r">
                <a:defRPr/>
              </a:pPr>
              <a:t>1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17FB12B-F0B4-401A-AA51-C09ABCAEF177}" type="slidenum">
              <a:rPr lang="ru-RU" sz="1200">
                <a:latin typeface="+mn-lt"/>
              </a:rPr>
              <a:pPr algn="r">
                <a:defRPr/>
              </a:pPr>
              <a:t>10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87B69B4-F0CE-49C5-9599-E432F4B1B2B6}" type="slidenum">
              <a:rPr lang="ru-RU" sz="1200">
                <a:latin typeface="+mn-lt"/>
              </a:rPr>
              <a:pPr algn="r">
                <a:defRPr/>
              </a:pPr>
              <a:t>11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E9D916F-0D7B-400D-80E5-0C4F7873F17C}" type="slidenum">
              <a:rPr lang="ru-RU" sz="1200">
                <a:latin typeface="+mn-lt"/>
              </a:rPr>
              <a:pPr algn="r">
                <a:defRPr/>
              </a:pPr>
              <a:t>12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879CC93-2F8C-4443-BBD4-D03D63CBB23E}" type="slidenum">
              <a:rPr lang="ru-RU" sz="1200">
                <a:latin typeface="+mn-lt"/>
              </a:rPr>
              <a:pPr algn="r">
                <a:defRPr/>
              </a:pPr>
              <a:t>13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DC2040-2820-4FC6-82FF-FED747BBF70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966600B-4763-4E0D-AA8A-52D665E12BF0}" type="slidenum">
              <a:rPr lang="ru-RU" sz="1200">
                <a:latin typeface="+mn-lt"/>
              </a:rPr>
              <a:pPr algn="r">
                <a:defRPr/>
              </a:pPr>
              <a:t>15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C9D0990-8FDF-49BB-AD72-9987DAE5C32B}" type="slidenum">
              <a:rPr lang="ru-RU" sz="1200">
                <a:latin typeface="+mn-lt"/>
              </a:rPr>
              <a:pPr algn="r">
                <a:defRPr/>
              </a:pPr>
              <a:t>16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134DBD8-8DA9-43DF-962D-7F8D36446F94}" type="slidenum">
              <a:rPr lang="ru-RU" sz="1200">
                <a:latin typeface="+mn-lt"/>
              </a:rPr>
              <a:pPr algn="r">
                <a:defRPr/>
              </a:pPr>
              <a:t>17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FFFF18-7AEC-4534-B907-6E1C00FD296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9D6D691-4EB2-43D1-8AD0-058B59CF4286}" type="slidenum">
              <a:rPr lang="ru-RU" sz="1200">
                <a:latin typeface="+mn-lt"/>
              </a:rPr>
              <a:pPr algn="r">
                <a:defRPr/>
              </a:pPr>
              <a:t>19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B0BFA5-32D7-4CB7-83FB-F432D55658B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1C977AA-A1BD-41C6-8272-19E9862AE3B1}" type="slidenum">
              <a:rPr lang="ru-RU" sz="1200">
                <a:latin typeface="+mn-lt"/>
              </a:rPr>
              <a:pPr algn="r">
                <a:defRPr/>
              </a:pPr>
              <a:t>20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AF735CF-C23D-4BD9-A204-BD13EFB268A1}" type="slidenum">
              <a:rPr lang="ru-RU" sz="1200">
                <a:latin typeface="+mn-lt"/>
              </a:rPr>
              <a:pPr algn="r">
                <a:defRPr/>
              </a:pPr>
              <a:t>21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82AD2A-8A1B-4A62-8059-11612E97192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4AE8FA7-79C7-4370-A340-729910B51A97}" type="slidenum">
              <a:rPr lang="ru-RU" sz="1200">
                <a:latin typeface="+mn-lt"/>
              </a:rPr>
              <a:pPr algn="r">
                <a:defRPr/>
              </a:pPr>
              <a:t>24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493C4D3-A58F-4585-B859-EBBE51BC80E1}" type="slidenum">
              <a:rPr lang="ru-RU" sz="1200">
                <a:latin typeface="+mn-lt"/>
              </a:rPr>
              <a:pPr algn="r">
                <a:defRPr/>
              </a:pPr>
              <a:t>3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A3891F5-60D4-47CD-9B17-6189EEFA4561}" type="slidenum">
              <a:rPr lang="ru-RU" sz="1200">
                <a:latin typeface="+mn-lt"/>
              </a:rPr>
              <a:pPr algn="r">
                <a:defRPr/>
              </a:pPr>
              <a:t>4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C57B200-F517-43D3-ACB2-D4F5DA3F2753}" type="slidenum">
              <a:rPr lang="ru-RU" sz="1200">
                <a:latin typeface="+mn-lt"/>
              </a:rPr>
              <a:pPr algn="r">
                <a:defRPr/>
              </a:pPr>
              <a:t>5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73FF92-D793-4A97-8792-14B6C90EEB3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BB3C001-734D-4225-B379-D2E52A3D3C2A}" type="slidenum">
              <a:rPr lang="ru-RU" sz="1200">
                <a:latin typeface="+mn-lt"/>
              </a:rPr>
              <a:pPr algn="r">
                <a:defRPr/>
              </a:pPr>
              <a:t>7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F7EFFBC-9F9C-4232-8E16-A4B4221D96F5}" type="slidenum">
              <a:rPr lang="ru-RU" sz="1200">
                <a:latin typeface="+mn-lt"/>
              </a:rPr>
              <a:pPr algn="r">
                <a:defRPr/>
              </a:pPr>
              <a:t>8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0F79283-E68A-40A6-8C2B-51D0B3400418}" type="slidenum">
              <a:rPr lang="ru-RU" sz="1200">
                <a:latin typeface="+mn-lt"/>
              </a:rPr>
              <a:pPr algn="r">
                <a:defRPr/>
              </a:pPr>
              <a:t>9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E9511-ED40-47AB-BF40-1CBFDC10FC09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96DE2-1B07-465B-9949-9C1C81E52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5050E-826F-4286-8189-5CCC1B0EC0CF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9C607-F879-426D-A255-AFBCC8CDA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F7876-EDD4-4E51-ABB0-9FD16D3A4334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047E0-FEAB-4EBD-B97B-F29DFB6EC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B28B6-D93B-4C5F-B9DA-849321AD0412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5B34A-AAC1-4C4F-9E60-862286508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B6E8B-571E-4195-A81F-48FC44E9BFC0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FB0AE-1C6C-4730-BD0D-56A05AADD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DE139-09A3-4116-A06E-69AA7FB187D3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FD59D-C6B7-4666-865F-4189E2CFE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D7FEE-3838-432B-B363-C0CF1D993548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F65C9-96AA-43B2-BE2A-1C5012A85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D38FF-CBDC-475B-A804-C9D94474C3D7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99CC2-F150-404B-B8E7-0053CBF0E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5B38C-964B-4D98-BECC-F4E98A9EBB16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46EA7-7608-4CAE-9007-FEEEF9A64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E5B76-BCC8-4898-BCA7-D01E097E18D3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82DDF-9408-4D20-9708-AC8BA69D9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6BBA2-3EF1-4516-BA42-205FCE202AED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81843-C467-435A-B5C1-4C6DBADF9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9CEB4-840D-4878-B3B0-DF623AE6D2B0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BAD73-8406-4B6A-95B8-41B90AC52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ED39AF-0EE9-41EF-BA5A-D5EF1D8EA918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41ED59-CA7E-48A2-877F-9CF14B2C4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2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___Microsoft_Office_PowerPoint_97-20031.ppt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395288" y="403225"/>
            <a:ext cx="7878762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 sz="2400" i="1" u="sng">
              <a:solidFill>
                <a:srgbClr val="000099"/>
              </a:solidFill>
            </a:endParaRPr>
          </a:p>
          <a:p>
            <a:pPr>
              <a:defRPr/>
            </a:pPr>
            <a:endParaRPr lang="ru-RU" sz="2400" i="1" u="sng">
              <a:solidFill>
                <a:srgbClr val="000099"/>
              </a:solidFill>
            </a:endParaRPr>
          </a:p>
          <a:p>
            <a:pPr>
              <a:defRPr/>
            </a:pPr>
            <a:endParaRPr lang="ru-RU" sz="2400" i="1" u="sng">
              <a:solidFill>
                <a:srgbClr val="000099"/>
              </a:solidFill>
            </a:endParaRPr>
          </a:p>
          <a:p>
            <a:pPr>
              <a:defRPr/>
            </a:pPr>
            <a:r>
              <a:rPr lang="ru-RU" sz="2400" i="1" u="sng">
                <a:solidFill>
                  <a:srgbClr val="000099"/>
                </a:solidFill>
              </a:rPr>
              <a:t>П</a:t>
            </a:r>
            <a:r>
              <a:rPr lang="ru-RU" sz="2400" i="1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едагогический опыт</a:t>
            </a:r>
            <a:r>
              <a:rPr lang="ru-RU" sz="2400">
                <a:solidFill>
                  <a:srgbClr val="000099"/>
                </a:solidFill>
              </a:rPr>
              <a:t/>
            </a:r>
            <a:br>
              <a:rPr lang="ru-RU" sz="2400">
                <a:solidFill>
                  <a:srgbClr val="000099"/>
                </a:solidFill>
              </a:rPr>
            </a:br>
            <a:r>
              <a:rPr lang="ru-RU" sz="24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тема: </a:t>
            </a:r>
            <a:r>
              <a:rPr lang="ru-RU" sz="24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sz="28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Развитие сенсорных способностей </a:t>
            </a:r>
          </a:p>
          <a:p>
            <a:pPr>
              <a:defRPr/>
            </a:pPr>
            <a:r>
              <a:rPr lang="ru-RU" sz="28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детей раннего возраста</a:t>
            </a:r>
            <a:r>
              <a:rPr lang="ru-RU"/>
              <a:t> </a:t>
            </a:r>
            <a:r>
              <a:rPr lang="ru-RU" sz="24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r>
              <a:rPr lang="ru-RU" sz="2400">
                <a:solidFill>
                  <a:srgbClr val="000099"/>
                </a:solidFill>
              </a:rPr>
              <a:t/>
            </a:r>
            <a:br>
              <a:rPr lang="ru-RU" sz="2400">
                <a:solidFill>
                  <a:srgbClr val="000099"/>
                </a:solidFill>
              </a:rPr>
            </a:br>
            <a:endParaRPr lang="ru-RU" sz="2400">
              <a:solidFill>
                <a:srgbClr val="000099"/>
              </a:solidFill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3779838" y="4508500"/>
            <a:ext cx="457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u="sng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Выполнила:</a:t>
            </a:r>
          </a:p>
          <a:p>
            <a:pPr>
              <a:defRPr/>
            </a:pPr>
            <a:r>
              <a:rPr lang="ru-RU" sz="2000" b="1" i="1">
                <a:solidFill>
                  <a:schemeClr val="tx2"/>
                </a:solidFill>
              </a:rPr>
              <a:t> воспитатель МАДОУ ДС № 23</a:t>
            </a:r>
          </a:p>
          <a:p>
            <a:pPr>
              <a:defRPr/>
            </a:pPr>
            <a:r>
              <a:rPr lang="ru-RU" sz="2000" b="1" i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Архипова Людмила Николаевна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i="1" u="sng" smtClean="0">
                <a:solidFill>
                  <a:srgbClr val="F4F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u="sng" smtClean="0">
                <a:solidFill>
                  <a:srgbClr val="F4F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i="1" u="sng" smtClean="0">
              <a:solidFill>
                <a:srgbClr val="F4F91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7704137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создание среды для сесорного развития ребенка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403350" y="1989138"/>
            <a:ext cx="7129463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              (развитие зрительного восприятия):</a:t>
            </a:r>
          </a:p>
          <a:p>
            <a:r>
              <a:rPr lang="ru-RU" b="1"/>
              <a:t>пособия для развития восприятия цвета, формы и размера, наблюдательности, зрительной памяти, внимания, концентрации взгляда, зрительномоторной координации; пирамидки, </a:t>
            </a:r>
          </a:p>
          <a:p>
            <a:r>
              <a:rPr lang="ru-RU" b="1"/>
              <a:t>кубики </a:t>
            </a:r>
          </a:p>
          <a:p>
            <a:r>
              <a:rPr lang="ru-RU" b="1"/>
              <a:t>блоки Дьенеша</a:t>
            </a:r>
          </a:p>
          <a:p>
            <a:r>
              <a:rPr lang="ru-RU" b="1"/>
              <a:t>цветные палочки Кьюизинера</a:t>
            </a:r>
          </a:p>
          <a:p>
            <a:pPr algn="ctr"/>
            <a:endParaRPr lang="ru-RU" b="1">
              <a:solidFill>
                <a:srgbClr val="000099"/>
              </a:solidFill>
            </a:endParaRPr>
          </a:p>
          <a:p>
            <a:endParaRPr lang="ru-RU" b="1"/>
          </a:p>
          <a:p>
            <a:endParaRPr lang="ru-RU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1476375" y="981075"/>
            <a:ext cx="4967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Сенсорный центр условно имеет несколько станций.</a:t>
            </a:r>
          </a:p>
        </p:txBody>
      </p:sp>
      <p:pic>
        <p:nvPicPr>
          <p:cNvPr id="33798" name="Picture 7" descr="img_00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4437063"/>
            <a:ext cx="28321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8" descr="img_01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4437063"/>
            <a:ext cx="2905125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WordArt 9"/>
          <p:cNvSpPr>
            <a:spLocks noChangeArrowheads="1" noChangeShapeType="1" noTextEdit="1"/>
          </p:cNvSpPr>
          <p:nvPr/>
        </p:nvSpPr>
        <p:spPr bwMode="auto">
          <a:xfrm>
            <a:off x="1547813" y="1557338"/>
            <a:ext cx="57054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Станция "Зоркие глазки"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8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i="1" u="sng" smtClean="0">
                <a:solidFill>
                  <a:srgbClr val="F4F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u="sng" smtClean="0">
                <a:solidFill>
                  <a:srgbClr val="F4F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i="1" u="sng" smtClean="0">
              <a:solidFill>
                <a:srgbClr val="F4F91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WordArt 3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7704137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создание среды для сесорного развития ребенка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258888" y="1414463"/>
            <a:ext cx="71294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Дидактические игры: «Цветные картинки», «Посади бабочку на цветок», «Кто в домике живет», «Оденем куклу»</a:t>
            </a:r>
          </a:p>
          <a:p>
            <a:r>
              <a:rPr lang="ru-RU" b="1"/>
              <a:t>Набор карточек (образцов) ; цветные крышки.</a:t>
            </a:r>
          </a:p>
          <a:p>
            <a:r>
              <a:rPr lang="ru-RU" b="1"/>
              <a:t>игры-экспериментирования со светом, водой, стеклом и т.д.</a:t>
            </a:r>
            <a:endParaRPr lang="ru-RU"/>
          </a:p>
          <a:p>
            <a:endParaRPr lang="ru-RU" b="1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35845" name="Picture 6" descr="0b3043da58a732c23a74d4f7343bd5f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997200"/>
            <a:ext cx="252095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7" descr="31ccda57eb4a47ccdec5755c7f7a6de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852738"/>
            <a:ext cx="2503488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8" descr="5327f9b8131f9ab63005bfb67a8e471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2636838"/>
            <a:ext cx="263525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9" descr="6e842c724c3a7b81527fc15a6397388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9700" y="4868863"/>
            <a:ext cx="252095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10" descr="f9125c3b9ce7d18c01eecfbc0fb4cb1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4075" y="4797425"/>
            <a:ext cx="2447925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WordArt 11"/>
          <p:cNvSpPr>
            <a:spLocks noChangeArrowheads="1" noChangeShapeType="1" noTextEdit="1"/>
          </p:cNvSpPr>
          <p:nvPr/>
        </p:nvSpPr>
        <p:spPr bwMode="auto">
          <a:xfrm>
            <a:off x="1547813" y="981075"/>
            <a:ext cx="57054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Станция "Зоркие глазки"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i="1" u="sng" smtClean="0">
                <a:solidFill>
                  <a:srgbClr val="F4F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u="sng" smtClean="0">
                <a:solidFill>
                  <a:srgbClr val="F4F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i="1" u="sng" smtClean="0">
              <a:solidFill>
                <a:srgbClr val="F4F91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7704137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создание среды для сесорного развития ребенка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476375" y="1628775"/>
            <a:ext cx="712946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              (развитие слухового восприятия</a:t>
            </a:r>
            <a:r>
              <a:rPr lang="ru-RU"/>
              <a:t> </a:t>
            </a:r>
            <a:r>
              <a:rPr lang="ru-RU" b="1"/>
              <a:t>):</a:t>
            </a:r>
          </a:p>
          <a:p>
            <a:r>
              <a:rPr lang="ru-RU" b="1"/>
              <a:t>размещены пособия для развития слухового анализатора, слуховых ощущений, слухового внимания, пространственного слуха: </a:t>
            </a:r>
          </a:p>
          <a:p>
            <a:endParaRPr lang="ru-RU" b="1"/>
          </a:p>
        </p:txBody>
      </p:sp>
      <p:sp>
        <p:nvSpPr>
          <p:cNvPr id="37893" name="WordArt 9"/>
          <p:cNvSpPr>
            <a:spLocks noChangeArrowheads="1" noChangeShapeType="1" noTextEdit="1"/>
          </p:cNvSpPr>
          <p:nvPr/>
        </p:nvSpPr>
        <p:spPr bwMode="auto">
          <a:xfrm>
            <a:off x="1835150" y="908050"/>
            <a:ext cx="5761038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Станция "Ушки на макушке"</a:t>
            </a: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3284538"/>
            <a:ext cx="3352800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Text Box 11"/>
          <p:cNvSpPr txBox="1">
            <a:spLocks noChangeArrowheads="1"/>
          </p:cNvSpPr>
          <p:nvPr/>
        </p:nvSpPr>
        <p:spPr bwMode="auto">
          <a:xfrm>
            <a:off x="539750" y="2997200"/>
            <a:ext cx="3960813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музыкальные инструменты, </a:t>
            </a:r>
          </a:p>
          <a:p>
            <a:r>
              <a:rPr lang="ru-RU" b="1"/>
              <a:t>Игры с музыкальными ирструментами</a:t>
            </a:r>
            <a:r>
              <a:rPr lang="en-US" b="1" i="1">
                <a:solidFill>
                  <a:srgbClr val="6600CC"/>
                </a:solidFill>
              </a:rPr>
              <a:t>: </a:t>
            </a:r>
            <a:r>
              <a:rPr lang="ru-RU" b="1" i="1">
                <a:solidFill>
                  <a:srgbClr val="6600CC"/>
                </a:solidFill>
              </a:rPr>
              <a:t>«Где  позвонили</a:t>
            </a:r>
            <a:r>
              <a:rPr lang="en-US" b="1" i="1">
                <a:solidFill>
                  <a:srgbClr val="6600CC"/>
                </a:solidFill>
              </a:rPr>
              <a:t>?</a:t>
            </a:r>
            <a:r>
              <a:rPr lang="ru-RU" b="1" i="1">
                <a:solidFill>
                  <a:srgbClr val="6600CC"/>
                </a:solidFill>
              </a:rPr>
              <a:t>»</a:t>
            </a:r>
            <a:r>
              <a:rPr lang="en-US" b="1" i="1">
                <a:solidFill>
                  <a:srgbClr val="6600CC"/>
                </a:solidFill>
              </a:rPr>
              <a:t> </a:t>
            </a:r>
            <a:r>
              <a:rPr lang="ru-RU" b="1" i="1">
                <a:solidFill>
                  <a:srgbClr val="6600CC"/>
                </a:solidFill>
              </a:rPr>
              <a:t>«Угадай на чём  играю</a:t>
            </a:r>
            <a:r>
              <a:rPr lang="en-US" b="1" i="1">
                <a:solidFill>
                  <a:srgbClr val="6600CC"/>
                </a:solidFill>
              </a:rPr>
              <a:t>?</a:t>
            </a:r>
            <a:r>
              <a:rPr lang="ru-RU" b="1" i="1">
                <a:solidFill>
                  <a:srgbClr val="6600CC"/>
                </a:solidFill>
              </a:rPr>
              <a:t>» «Шагаем – прыгаем»</a:t>
            </a:r>
            <a:endParaRPr lang="ru-RU" b="1"/>
          </a:p>
          <a:p>
            <a:r>
              <a:rPr lang="ru-RU" b="1"/>
              <a:t>аудиозаписи с детскими, женскими, мужскими голосами, </a:t>
            </a:r>
          </a:p>
          <a:p>
            <a:r>
              <a:rPr lang="ru-RU" b="1"/>
              <a:t>звучащие коробочки с разными наполнителями, </a:t>
            </a:r>
          </a:p>
          <a:p>
            <a:r>
              <a:rPr lang="ru-RU" b="1"/>
              <a:t>предметы из материалов, издающими различные шумы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78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8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i="1" u="sng" smtClean="0">
                <a:solidFill>
                  <a:srgbClr val="F4F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u="sng" smtClean="0">
                <a:solidFill>
                  <a:srgbClr val="F4F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i="1" u="sng" smtClean="0">
              <a:solidFill>
                <a:srgbClr val="F4F91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7704137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создание среды для сесорного развития ребенка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476375" y="1628775"/>
            <a:ext cx="712946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/>
              <a:t>              (развитие осязательного восприятия</a:t>
            </a:r>
            <a:r>
              <a:rPr lang="ru-RU"/>
              <a:t> </a:t>
            </a:r>
            <a:r>
              <a:rPr lang="ru-RU" b="1"/>
              <a:t>):</a:t>
            </a:r>
          </a:p>
          <a:p>
            <a:r>
              <a:rPr lang="ru-RU" b="1"/>
              <a:t>размещены пособия для развития тактильных анализаторов, тактильных ощущений, наблюдательности, осязательной памяти, внимания, мелкой моторики</a:t>
            </a:r>
            <a:r>
              <a:rPr lang="ru-RU"/>
              <a:t> </a:t>
            </a:r>
            <a:r>
              <a:rPr lang="ru-RU" b="1"/>
              <a:t>: </a:t>
            </a:r>
          </a:p>
          <a:p>
            <a:endParaRPr lang="ru-RU" b="1"/>
          </a:p>
        </p:txBody>
      </p:sp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>
            <a:off x="1908175" y="1125538"/>
            <a:ext cx="5832475" cy="38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Станция "Озорные пальчики"</a:t>
            </a: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539750" y="2997200"/>
            <a:ext cx="396081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Дидактические игры "Сухие и липкие материалы", "Разные поверхности",</a:t>
            </a:r>
          </a:p>
          <a:p>
            <a:r>
              <a:rPr lang="ru-RU" b="1"/>
              <a:t> массажные мячики, </a:t>
            </a:r>
          </a:p>
          <a:p>
            <a:r>
              <a:rPr lang="ru-RU" b="1"/>
              <a:t>бусинки, </a:t>
            </a:r>
          </a:p>
          <a:p>
            <a:r>
              <a:rPr lang="ru-RU" b="1"/>
              <a:t>спички, </a:t>
            </a:r>
          </a:p>
          <a:p>
            <a:r>
              <a:rPr lang="ru-RU" b="1"/>
              <a:t>крупы, </a:t>
            </a:r>
          </a:p>
          <a:p>
            <a:r>
              <a:rPr lang="ru-RU" b="1"/>
              <a:t>конструкторы и мозаики различных видов и т. п.; коллекции " Мир бумаги", "Мир ткани" </a:t>
            </a:r>
          </a:p>
          <a:p>
            <a:r>
              <a:rPr lang="ru-RU" b="1"/>
              <a:t>Игры с водой и песком и т.п.</a:t>
            </a:r>
          </a:p>
        </p:txBody>
      </p:sp>
      <p:pic>
        <p:nvPicPr>
          <p:cNvPr id="39943" name="Picture 8" descr="img_01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3194050"/>
            <a:ext cx="23034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88" y="5062538"/>
            <a:ext cx="1400175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10" descr="C:\Users\Хозяин\Pictures\дет сад\SAM_20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5075238"/>
            <a:ext cx="2160587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638" y="3284538"/>
            <a:ext cx="2160587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99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9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4"/>
          <p:cNvSpPr>
            <a:spLocks noChangeArrowheads="1" noChangeShapeType="1" noTextEdit="1"/>
          </p:cNvSpPr>
          <p:nvPr/>
        </p:nvSpPr>
        <p:spPr bwMode="auto">
          <a:xfrm>
            <a:off x="1476375" y="274638"/>
            <a:ext cx="6696075" cy="706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создание среды для сесорного развития ребенка</a:t>
            </a:r>
          </a:p>
        </p:txBody>
      </p:sp>
      <p:sp>
        <p:nvSpPr>
          <p:cNvPr id="41987" name="WordArt 5"/>
          <p:cNvSpPr>
            <a:spLocks noChangeArrowheads="1" noChangeShapeType="1" noTextEdit="1"/>
          </p:cNvSpPr>
          <p:nvPr/>
        </p:nvSpPr>
        <p:spPr bwMode="auto">
          <a:xfrm>
            <a:off x="1331913" y="1214438"/>
            <a:ext cx="6997700" cy="55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Станция "Носики-курносики"</a:t>
            </a:r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1187450" y="2060575"/>
            <a:ext cx="7272338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(развитие обонятельного восприятия</a:t>
            </a:r>
            <a:r>
              <a:rPr lang="ru-RU"/>
              <a:t> </a:t>
            </a:r>
            <a:r>
              <a:rPr lang="ru-RU" b="1"/>
              <a:t>):</a:t>
            </a:r>
          </a:p>
          <a:p>
            <a:r>
              <a:rPr lang="ru-RU" b="1"/>
              <a:t>размещены пособия для развития обонятельной чувствительности, дифференциации запахов</a:t>
            </a:r>
            <a:r>
              <a:rPr lang="ru-RU"/>
              <a:t> </a:t>
            </a:r>
            <a:r>
              <a:rPr lang="ru-RU" b="1"/>
              <a:t>: </a:t>
            </a:r>
          </a:p>
          <a:p>
            <a:pPr>
              <a:spcBef>
                <a:spcPct val="50000"/>
              </a:spcBef>
            </a:pPr>
            <a:r>
              <a:rPr lang="ru-RU" b="1"/>
              <a:t>Дидактические игры "Чем пахнут ремесла", "Что за фрукт", "Сухие духи" (высушенные лепестки любимых цветов, листьев, семян в марлевых мешочках).</a:t>
            </a:r>
          </a:p>
        </p:txBody>
      </p:sp>
      <p:pic>
        <p:nvPicPr>
          <p:cNvPr id="4198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4149725"/>
            <a:ext cx="1592263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1476375" y="274638"/>
            <a:ext cx="6696075" cy="706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создание среды для сесорного развития ребенка</a:t>
            </a:r>
          </a:p>
        </p:txBody>
      </p:sp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1331913" y="1214438"/>
            <a:ext cx="6997700" cy="55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Станция "Веселый язычок"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187450" y="2060575"/>
            <a:ext cx="7272338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(развитие вкусового восприятия</a:t>
            </a:r>
            <a:r>
              <a:rPr lang="ru-RU"/>
              <a:t> </a:t>
            </a:r>
            <a:r>
              <a:rPr lang="ru-RU" b="1"/>
              <a:t>):</a:t>
            </a:r>
          </a:p>
          <a:p>
            <a:r>
              <a:rPr lang="ru-RU" b="1"/>
              <a:t>размещены пособия для развития вкусового анализатора, дифференциации, сравнения и запоминания вкуса продуктов</a:t>
            </a:r>
            <a:r>
              <a:rPr lang="ru-RU"/>
              <a:t> </a:t>
            </a:r>
            <a:r>
              <a:rPr lang="ru-RU" b="1"/>
              <a:t>: </a:t>
            </a:r>
          </a:p>
          <a:p>
            <a:pPr>
              <a:spcBef>
                <a:spcPct val="50000"/>
              </a:spcBef>
            </a:pPr>
            <a:r>
              <a:rPr lang="ru-RU" b="1"/>
              <a:t>Дидактические игры игры "Сладкое – соленое", "Какой на вкус?", "Хлебные загадки" и т. п.</a:t>
            </a:r>
          </a:p>
        </p:txBody>
      </p:sp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4552950"/>
            <a:ext cx="29527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4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10"/>
          <p:cNvSpPr>
            <a:spLocks noChangeArrowheads="1" noChangeShapeType="1" noTextEdit="1"/>
          </p:cNvSpPr>
          <p:nvPr/>
        </p:nvSpPr>
        <p:spPr bwMode="auto">
          <a:xfrm>
            <a:off x="2051050" y="260350"/>
            <a:ext cx="5359400" cy="7477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струдничество с педагогами</a:t>
            </a:r>
          </a:p>
        </p:txBody>
      </p:sp>
      <p:sp>
        <p:nvSpPr>
          <p:cNvPr id="46083" name="Oval 11"/>
          <p:cNvSpPr>
            <a:spLocks noChangeArrowheads="1"/>
          </p:cNvSpPr>
          <p:nvPr/>
        </p:nvSpPr>
        <p:spPr bwMode="auto">
          <a:xfrm>
            <a:off x="179388" y="836613"/>
            <a:ext cx="2592387" cy="1728787"/>
          </a:xfrm>
          <a:prstGeom prst="ellipse">
            <a:avLst/>
          </a:prstGeom>
          <a:solidFill>
            <a:srgbClr val="CC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4" name="Oval 12"/>
          <p:cNvSpPr>
            <a:spLocks noChangeArrowheads="1"/>
          </p:cNvSpPr>
          <p:nvPr/>
        </p:nvSpPr>
        <p:spPr bwMode="auto">
          <a:xfrm>
            <a:off x="1763713" y="1989138"/>
            <a:ext cx="2447925" cy="1584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5" name="Oval 14"/>
          <p:cNvSpPr>
            <a:spLocks noChangeArrowheads="1"/>
          </p:cNvSpPr>
          <p:nvPr/>
        </p:nvSpPr>
        <p:spPr bwMode="auto">
          <a:xfrm>
            <a:off x="4211638" y="981075"/>
            <a:ext cx="3600450" cy="1728788"/>
          </a:xfrm>
          <a:prstGeom prst="ellipse">
            <a:avLst/>
          </a:prstGeom>
          <a:solidFill>
            <a:srgbClr val="F4F91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6086" name="WordArt 15"/>
          <p:cNvSpPr>
            <a:spLocks noChangeArrowheads="1" noChangeShapeType="1" noTextEdit="1"/>
          </p:cNvSpPr>
          <p:nvPr/>
        </p:nvSpPr>
        <p:spPr bwMode="auto">
          <a:xfrm>
            <a:off x="468313" y="1412875"/>
            <a:ext cx="1581150" cy="7715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консультации, </a:t>
            </a:r>
          </a:p>
          <a:p>
            <a:pPr algn="ctr"/>
            <a:r>
              <a:rPr lang="ru-RU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обобщение опыта</a:t>
            </a:r>
          </a:p>
        </p:txBody>
      </p:sp>
      <p:sp>
        <p:nvSpPr>
          <p:cNvPr id="46087" name="WordArt 16"/>
          <p:cNvSpPr>
            <a:spLocks noChangeArrowheads="1" noChangeShapeType="1" noTextEdit="1"/>
          </p:cNvSpPr>
          <p:nvPr/>
        </p:nvSpPr>
        <p:spPr bwMode="auto">
          <a:xfrm>
            <a:off x="2195513" y="2133600"/>
            <a:ext cx="1657350" cy="11303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семинары, </a:t>
            </a:r>
          </a:p>
          <a:p>
            <a:pPr algn="ctr"/>
            <a:r>
              <a:rPr lang="ru-RU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педагогические</a:t>
            </a:r>
          </a:p>
          <a:p>
            <a:pPr algn="ctr"/>
            <a:r>
              <a:rPr lang="ru-RU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советы</a:t>
            </a:r>
          </a:p>
        </p:txBody>
      </p:sp>
      <p:sp>
        <p:nvSpPr>
          <p:cNvPr id="46088" name="WordArt 18"/>
          <p:cNvSpPr>
            <a:spLocks noChangeArrowheads="1" noChangeShapeType="1" noTextEdit="1"/>
          </p:cNvSpPr>
          <p:nvPr/>
        </p:nvSpPr>
        <p:spPr bwMode="auto">
          <a:xfrm>
            <a:off x="4787900" y="1125538"/>
            <a:ext cx="2592388" cy="172878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Взаимодействие с инструктором </a:t>
            </a:r>
          </a:p>
          <a:p>
            <a:pPr algn="ctr"/>
            <a:r>
              <a:rPr lang="ru-RU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 физической культуре</a:t>
            </a:r>
          </a:p>
        </p:txBody>
      </p:sp>
      <p:pic>
        <p:nvPicPr>
          <p:cNvPr id="4608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4217988"/>
            <a:ext cx="3430588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11188" y="4149725"/>
            <a:ext cx="41052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latin typeface="Times New Roman" pitchFamily="18" charset="0"/>
              </a:rPr>
              <a:t>Физкультурные мероприятия включают в себя игры, способствующие развитию двигательной активности у детей 1-3 лет (игры с мячом, с туннелями, с дорожками и т.д.)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60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60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60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60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  <p:bldP spid="46084" grpId="0" animBg="1"/>
      <p:bldP spid="46085" grpId="0" animBg="1"/>
      <p:bldP spid="4609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10"/>
          <p:cNvSpPr>
            <a:spLocks noChangeArrowheads="1" noChangeShapeType="1" noTextEdit="1"/>
          </p:cNvSpPr>
          <p:nvPr/>
        </p:nvSpPr>
        <p:spPr bwMode="auto">
          <a:xfrm>
            <a:off x="2051050" y="333375"/>
            <a:ext cx="5359400" cy="7477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струдничество с педагогами</a:t>
            </a:r>
          </a:p>
        </p:txBody>
      </p:sp>
      <p:sp>
        <p:nvSpPr>
          <p:cNvPr id="61445" name="Oval 14"/>
          <p:cNvSpPr>
            <a:spLocks noChangeArrowheads="1"/>
          </p:cNvSpPr>
          <p:nvPr/>
        </p:nvSpPr>
        <p:spPr bwMode="auto">
          <a:xfrm>
            <a:off x="5148263" y="981075"/>
            <a:ext cx="2952750" cy="1728788"/>
          </a:xfrm>
          <a:prstGeom prst="ellipse">
            <a:avLst/>
          </a:prstGeom>
          <a:solidFill>
            <a:srgbClr val="F4F91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2" name="WordArt 18"/>
          <p:cNvSpPr>
            <a:spLocks noChangeArrowheads="1" noChangeShapeType="1" noTextEdit="1"/>
          </p:cNvSpPr>
          <p:nvPr/>
        </p:nvSpPr>
        <p:spPr bwMode="auto">
          <a:xfrm>
            <a:off x="4932363" y="1341438"/>
            <a:ext cx="3241675" cy="11525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Взаимодействие с педагогом</a:t>
            </a:r>
          </a:p>
          <a:p>
            <a:pPr algn="ctr"/>
            <a:r>
              <a:rPr lang="ru-RU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дополнительного образования </a:t>
            </a:r>
          </a:p>
          <a:p>
            <a:pPr algn="ctr"/>
            <a:r>
              <a:rPr lang="ru-RU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 художественному творчеству</a:t>
            </a:r>
          </a:p>
        </p:txBody>
      </p:sp>
      <p:pic>
        <p:nvPicPr>
          <p:cNvPr id="4813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4581525"/>
            <a:ext cx="20034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 Box 14"/>
          <p:cNvSpPr txBox="1">
            <a:spLocks noChangeArrowheads="1"/>
          </p:cNvSpPr>
          <p:nvPr/>
        </p:nvSpPr>
        <p:spPr bwMode="auto">
          <a:xfrm>
            <a:off x="250825" y="3644900"/>
            <a:ext cx="252095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Музыкальный руководитель приобщает детей к музыке, развивает эмоциональную отзывчивость, музыкальность. Дети с мамами учатся танцевать под музыку, знакомятся с музыкальными инструментами.  Водят хороводы, участвуют в играх-забавах</a:t>
            </a:r>
            <a:r>
              <a:rPr lang="ru-RU"/>
              <a:t> </a:t>
            </a:r>
          </a:p>
        </p:txBody>
      </p:sp>
      <p:sp>
        <p:nvSpPr>
          <p:cNvPr id="61455" name="Oval 12"/>
          <p:cNvSpPr>
            <a:spLocks noChangeArrowheads="1"/>
          </p:cNvSpPr>
          <p:nvPr/>
        </p:nvSpPr>
        <p:spPr bwMode="auto">
          <a:xfrm>
            <a:off x="755650" y="1412875"/>
            <a:ext cx="2447925" cy="1584325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6" name="WordArt 18"/>
          <p:cNvSpPr>
            <a:spLocks noChangeArrowheads="1" noChangeShapeType="1" noTextEdit="1"/>
          </p:cNvSpPr>
          <p:nvPr/>
        </p:nvSpPr>
        <p:spPr bwMode="auto">
          <a:xfrm>
            <a:off x="827088" y="1341438"/>
            <a:ext cx="2592387" cy="172878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Взаимодействие с </a:t>
            </a:r>
          </a:p>
          <a:p>
            <a:pPr algn="ctr"/>
            <a:r>
              <a:rPr lang="ru-RU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музыкальным руководителем</a:t>
            </a:r>
          </a:p>
        </p:txBody>
      </p:sp>
      <p:pic>
        <p:nvPicPr>
          <p:cNvPr id="4813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4652963"/>
            <a:ext cx="2376487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Rectangle 18"/>
          <p:cNvSpPr>
            <a:spLocks noChangeArrowheads="1"/>
          </p:cNvSpPr>
          <p:nvPr/>
        </p:nvSpPr>
        <p:spPr bwMode="auto">
          <a:xfrm>
            <a:off x="3563938" y="2624138"/>
            <a:ext cx="49688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художественно – эстетическое развитие детей включают в себя занятия лепкой из пластилина и теста. В ходе этих занятий у детей развивается мелкая моторика пальцев и воображение, они учатся координировать движения рук и приобретают новый сенсорный опыт.</a:t>
            </a:r>
          </a:p>
          <a:p>
            <a:endParaRPr lang="ru-RU" sz="1600" b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14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nimBg="1"/>
      <p:bldP spid="614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pPr eaLnBrk="1" hangingPunct="1"/>
            <a:endParaRPr lang="ru-RU" sz="360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1" name="WordArt 5"/>
          <p:cNvSpPr>
            <a:spLocks noChangeArrowheads="1" noChangeShapeType="1" noTextEdit="1"/>
          </p:cNvSpPr>
          <p:nvPr/>
        </p:nvSpPr>
        <p:spPr bwMode="auto">
          <a:xfrm>
            <a:off x="1547813" y="404813"/>
            <a:ext cx="5616575" cy="7207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взаимодействие с родителями</a:t>
            </a:r>
          </a:p>
        </p:txBody>
      </p:sp>
      <p:sp>
        <p:nvSpPr>
          <p:cNvPr id="50180" name="Text Box 13"/>
          <p:cNvSpPr txBox="1">
            <a:spLocks noChangeArrowheads="1"/>
          </p:cNvSpPr>
          <p:nvPr/>
        </p:nvSpPr>
        <p:spPr bwMode="auto">
          <a:xfrm>
            <a:off x="1763713" y="1484313"/>
            <a:ext cx="5329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по сенсорному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 развитию и воспитанию детей  раннего возраста</a:t>
            </a:r>
            <a:r>
              <a:rPr lang="ru-RU"/>
              <a:t> </a:t>
            </a:r>
          </a:p>
        </p:txBody>
      </p:sp>
      <p:sp>
        <p:nvSpPr>
          <p:cNvPr id="50181" name="Облако 4"/>
          <p:cNvSpPr>
            <a:spLocks/>
          </p:cNvSpPr>
          <p:nvPr/>
        </p:nvSpPr>
        <p:spPr bwMode="auto">
          <a:xfrm>
            <a:off x="0" y="2205038"/>
            <a:ext cx="3024188" cy="22320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2147483647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accent1"/>
          </a:solidFill>
          <a:ln w="25400" cap="flat" algn="ctr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8134" name="Text Box 15"/>
          <p:cNvSpPr txBox="1">
            <a:spLocks noChangeArrowheads="1"/>
          </p:cNvSpPr>
          <p:nvPr/>
        </p:nvSpPr>
        <p:spPr bwMode="auto">
          <a:xfrm>
            <a:off x="0" y="2636838"/>
            <a:ext cx="309721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информационный материал по теме – памятки, папки-передвижки, брошюры и т.д. </a:t>
            </a:r>
          </a:p>
        </p:txBody>
      </p:sp>
      <p:sp>
        <p:nvSpPr>
          <p:cNvPr id="50183" name="Облако 4"/>
          <p:cNvSpPr>
            <a:spLocks/>
          </p:cNvSpPr>
          <p:nvPr/>
        </p:nvSpPr>
        <p:spPr bwMode="auto">
          <a:xfrm>
            <a:off x="4716463" y="2205038"/>
            <a:ext cx="3602037" cy="2519362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2147483647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accent1"/>
          </a:solidFill>
          <a:ln w="25400" cap="flat" algn="ctr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8136" name="Text Box 17"/>
          <p:cNvSpPr txBox="1">
            <a:spLocks noChangeArrowheads="1"/>
          </p:cNvSpPr>
          <p:nvPr/>
        </p:nvSpPr>
        <p:spPr bwMode="auto">
          <a:xfrm>
            <a:off x="5148263" y="2852738"/>
            <a:ext cx="3168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библиотека для родителей – книги по сенсорному развитию и воспитанию детей раннего возраста</a:t>
            </a:r>
            <a:r>
              <a:rPr lang="ru-RU"/>
              <a:t> </a:t>
            </a:r>
          </a:p>
        </p:txBody>
      </p:sp>
      <p:sp>
        <p:nvSpPr>
          <p:cNvPr id="50185" name="Облако 4"/>
          <p:cNvSpPr>
            <a:spLocks/>
          </p:cNvSpPr>
          <p:nvPr/>
        </p:nvSpPr>
        <p:spPr bwMode="auto">
          <a:xfrm>
            <a:off x="2268538" y="3213100"/>
            <a:ext cx="3024187" cy="22320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2147483647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bg2"/>
          </a:solidFill>
          <a:ln w="25400" cap="flat" algn="ctr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8138" name="Text Box 19"/>
          <p:cNvSpPr txBox="1">
            <a:spLocks noChangeArrowheads="1"/>
          </p:cNvSpPr>
          <p:nvPr/>
        </p:nvSpPr>
        <p:spPr bwMode="auto">
          <a:xfrm>
            <a:off x="2555875" y="3500438"/>
            <a:ext cx="23764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tx2"/>
                </a:solidFill>
                <a:latin typeface="Times New Roman" pitchFamily="18" charset="0"/>
              </a:rPr>
              <a:t>Семинар-практикум,  – организация  сенсорного воспитания ребенка в семье. </a:t>
            </a:r>
          </a:p>
        </p:txBody>
      </p:sp>
      <p:sp>
        <p:nvSpPr>
          <p:cNvPr id="50187" name="Облако 4"/>
          <p:cNvSpPr>
            <a:spLocks/>
          </p:cNvSpPr>
          <p:nvPr/>
        </p:nvSpPr>
        <p:spPr bwMode="auto">
          <a:xfrm>
            <a:off x="5364163" y="4437063"/>
            <a:ext cx="3024187" cy="22320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2147483647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accent1"/>
          </a:solidFill>
          <a:ln w="25400" cap="flat" algn="ctr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8140" name="Text Box 23"/>
          <p:cNvSpPr txBox="1">
            <a:spLocks noChangeArrowheads="1"/>
          </p:cNvSpPr>
          <p:nvPr/>
        </p:nvSpPr>
        <p:spPr bwMode="auto">
          <a:xfrm>
            <a:off x="5651500" y="5013325"/>
            <a:ext cx="3097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Индивидуальные консультации – организация консультаций по инициативе родителя. </a:t>
            </a:r>
          </a:p>
        </p:txBody>
      </p:sp>
      <p:sp>
        <p:nvSpPr>
          <p:cNvPr id="50189" name="Облако 4"/>
          <p:cNvSpPr>
            <a:spLocks/>
          </p:cNvSpPr>
          <p:nvPr/>
        </p:nvSpPr>
        <p:spPr bwMode="auto">
          <a:xfrm>
            <a:off x="0" y="4625975"/>
            <a:ext cx="3024188" cy="22320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2147483647 w 43200"/>
              <a:gd name="T7" fmla="*/ 2147483647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accent1"/>
          </a:solidFill>
          <a:ln w="25400" cap="flat" algn="ctr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48142" name="Text Box 25"/>
          <p:cNvSpPr txBox="1">
            <a:spLocks noChangeArrowheads="1"/>
          </p:cNvSpPr>
          <p:nvPr/>
        </p:nvSpPr>
        <p:spPr bwMode="auto">
          <a:xfrm>
            <a:off x="395288" y="4941888"/>
            <a:ext cx="26638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Семейный конкурс – создание игр для сенсорного развития ребёнка своими руками.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81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/>
      <p:bldP spid="48136" grpId="0"/>
      <p:bldP spid="48138" grpId="0"/>
      <p:bldP spid="48140" grpId="0"/>
      <p:bldP spid="481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pPr eaLnBrk="1" hangingPunct="1"/>
            <a:endParaRPr lang="ru-RU" sz="360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7" name="WordArt 5"/>
          <p:cNvSpPr>
            <a:spLocks noChangeArrowheads="1" noChangeShapeType="1" noTextEdit="1"/>
          </p:cNvSpPr>
          <p:nvPr/>
        </p:nvSpPr>
        <p:spPr bwMode="auto">
          <a:xfrm>
            <a:off x="1042988" y="404813"/>
            <a:ext cx="6786562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взаимодействие с родителями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763713" y="1484313"/>
            <a:ext cx="5329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по сенсорному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 развитию и воспитанию детей  раннего возраста</a:t>
            </a:r>
            <a:r>
              <a:rPr lang="ru-RU"/>
              <a:t> </a:t>
            </a:r>
          </a:p>
        </p:txBody>
      </p:sp>
      <p:sp>
        <p:nvSpPr>
          <p:cNvPr id="52229" name="Text Box 10"/>
          <p:cNvSpPr txBox="1">
            <a:spLocks noChangeArrowheads="1"/>
          </p:cNvSpPr>
          <p:nvPr/>
        </p:nvSpPr>
        <p:spPr bwMode="auto">
          <a:xfrm>
            <a:off x="755650" y="4797425"/>
            <a:ext cx="237648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Семинар-практикум для детей и родителей                            « Организация  сенсорного воспитания ребенка в семье»</a:t>
            </a:r>
          </a:p>
        </p:txBody>
      </p:sp>
      <p:sp>
        <p:nvSpPr>
          <p:cNvPr id="52230" name="Text Box 12"/>
          <p:cNvSpPr txBox="1">
            <a:spLocks noChangeArrowheads="1"/>
          </p:cNvSpPr>
          <p:nvPr/>
        </p:nvSpPr>
        <p:spPr bwMode="auto">
          <a:xfrm>
            <a:off x="5867400" y="2420938"/>
            <a:ext cx="3097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Индивидуальные консультации – организация консультаций по инициативе родителя. </a:t>
            </a:r>
          </a:p>
        </p:txBody>
      </p:sp>
      <p:pic>
        <p:nvPicPr>
          <p:cNvPr id="50183" name="Picture 15" descr="100 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716338"/>
            <a:ext cx="3113088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66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1187450" y="1198563"/>
            <a:ext cx="712946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000099"/>
                </a:solidFill>
              </a:rPr>
              <a:t>Сенсорное развитие (от лат. sensus – чувство, ощущение) предполагает формирование у ребенка процессов восприятия и представлений о предметах, объектах и явлениях окружающего мира. Сенсорное  развитие является условием успешного овладения любой практической деятельностью.  Период первых 3-х лет – период наиболее интенсивного физического и психического развития детей. В этом возрасте при соответствующих условиях у ребенка развиваются различные способности: речь,  совершенствование движений. Начинают формироваться нравственные качества, складываться черты характера. Обогащается сенсорный опыт ребенка посредством осязания, мышечного чувства, зрения ребенок начинает различать величину, форму и цвет предмета. Возраст раннего детства наиболее благоприятен для совершенствования деятельности органов чувств, накопления представлений об окружающем мире.</a:t>
            </a:r>
          </a:p>
        </p:txBody>
      </p:sp>
      <p:sp>
        <p:nvSpPr>
          <p:cNvPr id="17411" name="WordArt 6"/>
          <p:cNvSpPr>
            <a:spLocks noChangeArrowheads="1" noChangeShapeType="1" noTextEdit="1"/>
          </p:cNvSpPr>
          <p:nvPr/>
        </p:nvSpPr>
        <p:spPr bwMode="auto">
          <a:xfrm>
            <a:off x="2339975" y="404813"/>
            <a:ext cx="4103688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что такое сенсорное развитие?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4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pPr eaLnBrk="1" hangingPunct="1"/>
            <a:endParaRPr lang="ru-RU" sz="360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" name="WordArt 5"/>
          <p:cNvSpPr>
            <a:spLocks noChangeArrowheads="1" noChangeShapeType="1" noTextEdit="1"/>
          </p:cNvSpPr>
          <p:nvPr/>
        </p:nvSpPr>
        <p:spPr bwMode="auto">
          <a:xfrm>
            <a:off x="1042988" y="404813"/>
            <a:ext cx="6786562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взаимодействие с родителями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763713" y="1484313"/>
            <a:ext cx="5329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по сенсорному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 развитию и воспитанию детей  раннего возраста</a:t>
            </a:r>
            <a:r>
              <a:rPr lang="ru-RU"/>
              <a:t> </a:t>
            </a:r>
          </a:p>
        </p:txBody>
      </p:sp>
      <p:sp>
        <p:nvSpPr>
          <p:cNvPr id="52229" name="Text Box 8"/>
          <p:cNvSpPr txBox="1">
            <a:spLocks noChangeArrowheads="1"/>
          </p:cNvSpPr>
          <p:nvPr/>
        </p:nvSpPr>
        <p:spPr bwMode="auto">
          <a:xfrm>
            <a:off x="5148263" y="2636838"/>
            <a:ext cx="3168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библиотека для родителей – книги по сенсорному развитию и воспитанию детей раннего возраста</a:t>
            </a:r>
            <a:r>
              <a:rPr lang="ru-RU"/>
              <a:t> </a:t>
            </a:r>
          </a:p>
        </p:txBody>
      </p:sp>
      <p:pic>
        <p:nvPicPr>
          <p:cNvPr id="54278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636838"/>
            <a:ext cx="143986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4149725"/>
            <a:ext cx="1500188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875" y="2492375"/>
            <a:ext cx="1404938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913" y="3644900"/>
            <a:ext cx="1474787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2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325" y="5013325"/>
            <a:ext cx="2232025" cy="1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5" name="Text Box 20"/>
          <p:cNvSpPr txBox="1">
            <a:spLocks noChangeArrowheads="1"/>
          </p:cNvSpPr>
          <p:nvPr/>
        </p:nvSpPr>
        <p:spPr bwMode="auto">
          <a:xfrm>
            <a:off x="5148263" y="3933825"/>
            <a:ext cx="2879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Информационные стенды</a:t>
            </a:r>
          </a:p>
        </p:txBody>
      </p:sp>
      <p:pic>
        <p:nvPicPr>
          <p:cNvPr id="54284" name="Picture 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413" y="4868863"/>
            <a:ext cx="125095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2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pPr eaLnBrk="1" hangingPunct="1"/>
            <a:endParaRPr lang="ru-RU" sz="360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WordArt 5"/>
          <p:cNvSpPr>
            <a:spLocks noChangeArrowheads="1" noChangeShapeType="1" noTextEdit="1"/>
          </p:cNvSpPr>
          <p:nvPr/>
        </p:nvSpPr>
        <p:spPr bwMode="auto">
          <a:xfrm>
            <a:off x="1042988" y="404813"/>
            <a:ext cx="6786562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взаимодействие с родителями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763713" y="1484313"/>
            <a:ext cx="5329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по сенсорному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 развитию и воспитанию детей  раннего возраста</a:t>
            </a:r>
            <a:r>
              <a:rPr lang="ru-RU"/>
              <a:t> 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508625" y="5157788"/>
            <a:ext cx="3168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Семейный конкурс – создание игр для сенсорного развития ребёнка своими руками.</a:t>
            </a:r>
          </a:p>
        </p:txBody>
      </p:sp>
      <p:pic>
        <p:nvPicPr>
          <p:cNvPr id="5632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4797425"/>
            <a:ext cx="1266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2924175"/>
            <a:ext cx="1857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50" y="479742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27813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363" y="4581525"/>
            <a:ext cx="123825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0"/>
            <a:ext cx="9144000" cy="6858000"/>
          </a:xfrm>
          <a:prstGeom prst="rect">
            <a:avLst/>
          </a:prstGeom>
          <a:solidFill>
            <a:srgbClr val="9966FF"/>
          </a:solidFill>
          <a:ln w="9525">
            <a:noFill/>
            <a:miter lim="800000"/>
            <a:headEnd/>
            <a:tailEnd/>
          </a:ln>
        </p:spPr>
      </p:pic>
      <p:sp>
        <p:nvSpPr>
          <p:cNvPr id="27657" name="Text Box 7"/>
          <p:cNvSpPr txBox="1">
            <a:spLocks noChangeArrowheads="1"/>
          </p:cNvSpPr>
          <p:nvPr/>
        </p:nvSpPr>
        <p:spPr bwMode="auto">
          <a:xfrm>
            <a:off x="323850" y="2276475"/>
            <a:ext cx="35274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ru-RU" sz="2400" b="1">
                <a:solidFill>
                  <a:srgbClr val="660066"/>
                </a:solidFill>
                <a:latin typeface="Times New Roman" pitchFamily="18" charset="0"/>
              </a:rPr>
              <a:t>Позитивным окончанием длительного курса работы с родителями по вопросам сенсорного развития и воспитания стало награждение участников конкурса.</a:t>
            </a:r>
          </a:p>
        </p:txBody>
      </p:sp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4699000" y="1412875"/>
          <a:ext cx="3565525" cy="4752975"/>
        </p:xfrm>
        <a:graphic>
          <a:graphicData uri="http://schemas.openxmlformats.org/presentationml/2006/ole">
            <p:oleObj spid="_x0000_s27655" name="Презентация" r:id="rId4" imgW="3429135" imgH="4571843" progId="PowerPoint.Show.8">
              <p:embed/>
            </p:oleObj>
          </a:graphicData>
        </a:graphic>
      </p:graphicFrame>
      <p:sp>
        <p:nvSpPr>
          <p:cNvPr id="27658" name="WordArt 5"/>
          <p:cNvSpPr>
            <a:spLocks noChangeArrowheads="1" noChangeShapeType="1" noTextEdit="1"/>
          </p:cNvSpPr>
          <p:nvPr/>
        </p:nvSpPr>
        <p:spPr bwMode="auto">
          <a:xfrm>
            <a:off x="1042988" y="404813"/>
            <a:ext cx="6786562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66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взаимодействие с родителями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6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7" name="WordArt 9"/>
          <p:cNvSpPr>
            <a:spLocks noChangeArrowheads="1" noChangeShapeType="1" noTextEdit="1"/>
          </p:cNvSpPr>
          <p:nvPr/>
        </p:nvSpPr>
        <p:spPr bwMode="auto">
          <a:xfrm>
            <a:off x="539750" y="549275"/>
            <a:ext cx="39719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Результаты работы</a:t>
            </a:r>
          </a:p>
        </p:txBody>
      </p:sp>
      <p:sp>
        <p:nvSpPr>
          <p:cNvPr id="60419" name="Text Box 10"/>
          <p:cNvSpPr txBox="1">
            <a:spLocks noChangeArrowheads="1"/>
          </p:cNvSpPr>
          <p:nvPr/>
        </p:nvSpPr>
        <p:spPr bwMode="auto">
          <a:xfrm>
            <a:off x="3851275" y="1700213"/>
            <a:ext cx="4968875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Дети стали более самостоятельны, любопытны, появился интерес к экспериментированию, расширился кругозор. Благодаря этому большинство детей инициативны и активны в общении, установился тесный контакт с родителями. Все это создает хорошую почву для развития любознательности и сенсорных представлений у детей.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7" name="WordArt 9"/>
          <p:cNvSpPr>
            <a:spLocks noChangeArrowheads="1" noChangeShapeType="1" noTextEdit="1"/>
          </p:cNvSpPr>
          <p:nvPr/>
        </p:nvSpPr>
        <p:spPr bwMode="auto">
          <a:xfrm>
            <a:off x="1042988" y="2133600"/>
            <a:ext cx="6624637" cy="18002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Спасибо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66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187450" y="1139825"/>
            <a:ext cx="7129463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/>
              <a:t>.</a:t>
            </a:r>
            <a:endParaRPr lang="ru-RU" b="1"/>
          </a:p>
          <a:p>
            <a:pPr algn="ctr"/>
            <a:endParaRPr lang="ru-RU"/>
          </a:p>
          <a:p>
            <a:pPr algn="ctr"/>
            <a:r>
              <a:rPr lang="ru-RU"/>
              <a:t> </a:t>
            </a:r>
            <a:r>
              <a:rPr lang="ru-RU" sz="2000" b="1">
                <a:solidFill>
                  <a:srgbClr val="000099"/>
                </a:solidFill>
                <a:latin typeface="Times New Roman" pitchFamily="18" charset="0"/>
              </a:rPr>
              <a:t>-Является основой для интеллектуального развития; </a:t>
            </a:r>
          </a:p>
          <a:p>
            <a:pPr algn="ctr"/>
            <a:r>
              <a:rPr lang="ru-RU" sz="2000" b="1">
                <a:solidFill>
                  <a:srgbClr val="000099"/>
                </a:solidFill>
                <a:latin typeface="Times New Roman" pitchFamily="18" charset="0"/>
              </a:rPr>
              <a:t> -Упорядочивает хаотичные представления ребенка, полученные при взаимодействии с внешним миром; </a:t>
            </a:r>
          </a:p>
          <a:p>
            <a:pPr algn="ctr"/>
            <a:r>
              <a:rPr lang="ru-RU" sz="2000" b="1">
                <a:solidFill>
                  <a:srgbClr val="000099"/>
                </a:solidFill>
                <a:latin typeface="Times New Roman" pitchFamily="18" charset="0"/>
              </a:rPr>
              <a:t> -Развивает наблюдательность; </a:t>
            </a:r>
          </a:p>
          <a:p>
            <a:pPr algn="ctr"/>
            <a:r>
              <a:rPr lang="ru-RU" sz="2000" b="1">
                <a:solidFill>
                  <a:srgbClr val="000099"/>
                </a:solidFill>
                <a:latin typeface="Times New Roman" pitchFamily="18" charset="0"/>
              </a:rPr>
              <a:t> -Является основой для развития воображения; </a:t>
            </a:r>
          </a:p>
          <a:p>
            <a:pPr algn="ctr"/>
            <a:r>
              <a:rPr lang="ru-RU" sz="2000" b="1">
                <a:solidFill>
                  <a:srgbClr val="000099"/>
                </a:solidFill>
                <a:latin typeface="Times New Roman" pitchFamily="18" charset="0"/>
              </a:rPr>
              <a:t> -Развивает внимание; </a:t>
            </a:r>
          </a:p>
          <a:p>
            <a:pPr algn="ctr"/>
            <a:r>
              <a:rPr lang="ru-RU" sz="2000" b="1">
                <a:solidFill>
                  <a:srgbClr val="000099"/>
                </a:solidFill>
                <a:latin typeface="Times New Roman" pitchFamily="18" charset="0"/>
              </a:rPr>
              <a:t> -Дает ребенку возможность овладеть новыми способами предметно-познавательной деятельности; </a:t>
            </a:r>
          </a:p>
          <a:p>
            <a:pPr algn="ctr"/>
            <a:r>
              <a:rPr lang="ru-RU" sz="2000" b="1">
                <a:solidFill>
                  <a:srgbClr val="000099"/>
                </a:solidFill>
                <a:latin typeface="Times New Roman" pitchFamily="18" charset="0"/>
              </a:rPr>
              <a:t> -Обеспечивает усвоение сенсорных эталонов; </a:t>
            </a:r>
          </a:p>
          <a:p>
            <a:pPr algn="ctr"/>
            <a:r>
              <a:rPr lang="ru-RU" sz="2000" b="1">
                <a:solidFill>
                  <a:srgbClr val="000099"/>
                </a:solidFill>
                <a:latin typeface="Times New Roman" pitchFamily="18" charset="0"/>
              </a:rPr>
              <a:t> -Обеспечивает освоение навыков учебной деятельности; </a:t>
            </a:r>
          </a:p>
          <a:p>
            <a:pPr algn="ctr"/>
            <a:r>
              <a:rPr lang="ru-RU" sz="2000" b="1">
                <a:solidFill>
                  <a:srgbClr val="000099"/>
                </a:solidFill>
                <a:latin typeface="Times New Roman" pitchFamily="18" charset="0"/>
              </a:rPr>
              <a:t> -Влияет на расширение словарного запаса ребенка; </a:t>
            </a:r>
          </a:p>
          <a:p>
            <a:pPr algn="ctr"/>
            <a:r>
              <a:rPr lang="ru-RU" sz="2000" b="1">
                <a:solidFill>
                  <a:srgbClr val="000099"/>
                </a:solidFill>
                <a:latin typeface="Times New Roman" pitchFamily="18" charset="0"/>
              </a:rPr>
              <a:t> -Влияет на развитие зрительной, моторной, образной и др. видов памяти.</a:t>
            </a:r>
          </a:p>
        </p:txBody>
      </p:sp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1979613" y="692150"/>
            <a:ext cx="5329237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значение сенсорного развития и воспитания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4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66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87450" y="1249363"/>
            <a:ext cx="7129463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/>
              <a:t>.</a:t>
            </a:r>
            <a:endParaRPr lang="ru-RU" b="1"/>
          </a:p>
          <a:p>
            <a:pPr algn="ctr"/>
            <a:r>
              <a:rPr lang="ru-RU" sz="2400" b="1" i="1">
                <a:solidFill>
                  <a:srgbClr val="000099"/>
                </a:solidFill>
                <a:latin typeface="Times New Roman" pitchFamily="18" charset="0"/>
              </a:rPr>
              <a:t>Цель:</a:t>
            </a:r>
            <a:r>
              <a:rPr lang="ru-RU" sz="2400">
                <a:solidFill>
                  <a:srgbClr val="000099"/>
                </a:solidFill>
                <a:latin typeface="Times New Roman" pitchFamily="18" charset="0"/>
              </a:rPr>
              <a:t> создание условий для организации работы, направленной на повышение уровня сенсорного развития детей.</a:t>
            </a:r>
          </a:p>
          <a:p>
            <a:pPr algn="ctr"/>
            <a:r>
              <a:rPr lang="ru-RU" sz="2400" b="1" i="1">
                <a:solidFill>
                  <a:srgbClr val="000099"/>
                </a:solidFill>
                <a:latin typeface="Times New Roman" pitchFamily="18" charset="0"/>
              </a:rPr>
              <a:t>Задачи:</a:t>
            </a:r>
          </a:p>
          <a:p>
            <a:pPr algn="ctr"/>
            <a:r>
              <a:rPr lang="ru-RU" sz="2400">
                <a:solidFill>
                  <a:srgbClr val="000099"/>
                </a:solidFill>
                <a:latin typeface="Times New Roman" pitchFamily="18" charset="0"/>
              </a:rPr>
              <a:t>1.Создать спокойную  игровую среду для организации  игр по сенсорному развитию  детей.</a:t>
            </a:r>
          </a:p>
          <a:p>
            <a:pPr algn="ctr"/>
            <a:r>
              <a:rPr lang="ru-RU" sz="2400">
                <a:solidFill>
                  <a:srgbClr val="000099"/>
                </a:solidFill>
                <a:latin typeface="Times New Roman" pitchFamily="18" charset="0"/>
              </a:rPr>
              <a:t>2. Разработать методическое сопровождение к организации игр по сенсорному воспитанию детей раннего возраста.</a:t>
            </a:r>
          </a:p>
          <a:p>
            <a:pPr algn="ctr"/>
            <a:r>
              <a:rPr lang="ru-RU" sz="2400">
                <a:solidFill>
                  <a:srgbClr val="000099"/>
                </a:solidFill>
                <a:latin typeface="Times New Roman" pitchFamily="18" charset="0"/>
              </a:rPr>
              <a:t>3. Приобщить родителей к организации игр,  в семье и в детском саду.</a:t>
            </a:r>
          </a:p>
        </p:txBody>
      </p:sp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2051050" y="549275"/>
            <a:ext cx="5451475" cy="427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Цели и задачи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66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187450" y="1651000"/>
            <a:ext cx="712946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i="1">
                <a:solidFill>
                  <a:srgbClr val="000099"/>
                </a:solidFill>
                <a:latin typeface="Times New Roman" pitchFamily="18" charset="0"/>
              </a:rPr>
              <a:t>Проблемы:</a:t>
            </a:r>
          </a:p>
          <a:p>
            <a:pPr algn="ctr"/>
            <a:r>
              <a:rPr lang="ru-RU" sz="2400">
                <a:solidFill>
                  <a:srgbClr val="000099"/>
                </a:solidFill>
                <a:latin typeface="Times New Roman" pitchFamily="18" charset="0"/>
              </a:rPr>
              <a:t>1.Недостаточные условия для организации игр, направленных на сенсорное развитие детей в группе;</a:t>
            </a:r>
          </a:p>
          <a:p>
            <a:pPr algn="ctr"/>
            <a:r>
              <a:rPr lang="ru-RU" sz="2400">
                <a:solidFill>
                  <a:srgbClr val="000099"/>
                </a:solidFill>
                <a:latin typeface="Times New Roman" pitchFamily="18" charset="0"/>
              </a:rPr>
              <a:t>2.Низкий уровень сенсорного развития детей, вновь поступивших в детский сад;</a:t>
            </a:r>
          </a:p>
          <a:p>
            <a:pPr algn="ctr"/>
            <a:r>
              <a:rPr lang="ru-RU" sz="2400">
                <a:solidFill>
                  <a:srgbClr val="000099"/>
                </a:solidFill>
                <a:latin typeface="Times New Roman" pitchFamily="18" charset="0"/>
              </a:rPr>
              <a:t>3.Низкий уровень  родителей в понимании значения сенсорного воспитания ребенка.</a:t>
            </a:r>
          </a:p>
          <a:p>
            <a:pPr algn="ctr"/>
            <a:r>
              <a:rPr lang="ru-RU" sz="2400" b="1" i="1">
                <a:solidFill>
                  <a:srgbClr val="000099"/>
                </a:solidFill>
                <a:latin typeface="Times New Roman" pitchFamily="18" charset="0"/>
              </a:rPr>
              <a:t>Ожидаемый результат:</a:t>
            </a:r>
            <a:r>
              <a:rPr lang="ru-RU" sz="240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  <a:p>
            <a:pPr algn="ctr"/>
            <a:r>
              <a:rPr lang="ru-RU" sz="2400">
                <a:solidFill>
                  <a:srgbClr val="000099"/>
                </a:solidFill>
                <a:latin typeface="Times New Roman" pitchFamily="18" charset="0"/>
              </a:rPr>
              <a:t>У детей сформирован устойчивый интерес к играм и игрушкам, способствующим сенсорному развитию.</a:t>
            </a:r>
          </a:p>
        </p:txBody>
      </p:sp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1908175" y="836613"/>
            <a:ext cx="561657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ожидаемые результаты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i="1" u="sng" smtClean="0">
                <a:solidFill>
                  <a:srgbClr val="F4F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u="sng" smtClean="0">
                <a:solidFill>
                  <a:srgbClr val="F4F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i="1" u="sng" smtClean="0">
              <a:solidFill>
                <a:srgbClr val="F4F91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WordArt 6"/>
          <p:cNvSpPr>
            <a:spLocks noChangeArrowheads="1" noChangeShapeType="1" noTextEdit="1"/>
          </p:cNvSpPr>
          <p:nvPr/>
        </p:nvSpPr>
        <p:spPr bwMode="auto">
          <a:xfrm>
            <a:off x="1476375" y="115888"/>
            <a:ext cx="5903913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план работы 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 сенсорному развитию детей</a:t>
            </a:r>
          </a:p>
        </p:txBody>
      </p:sp>
      <p:graphicFrame>
        <p:nvGraphicFramePr>
          <p:cNvPr id="19536" name="Group 80"/>
          <p:cNvGraphicFramePr>
            <a:graphicFrameLocks noGrp="1"/>
          </p:cNvGraphicFramePr>
          <p:nvPr/>
        </p:nvGraphicFramePr>
        <p:xfrm>
          <a:off x="323850" y="981075"/>
          <a:ext cx="8424863" cy="5578475"/>
        </p:xfrm>
        <a:graphic>
          <a:graphicData uri="http://schemas.openxmlformats.org/drawingml/2006/table">
            <a:tbl>
              <a:tblPr/>
              <a:tblGrid>
                <a:gridCol w="2360613"/>
                <a:gridCol w="6064250"/>
              </a:tblGrid>
              <a:tr h="3095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этап-организационный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Методическое сопровождение.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Составление диагностических карт.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Проведение диагностик.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3.Составление картотеки игр, направленных на развитие сенсорных способностей детей.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Развивающая среда.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1.Приобретение игрового материала.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Создание в группе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Центра сенсорного развития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3.Наглядные материалы по активизации сенсорного опыта детей.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Звучащие игрушки.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Игрушки для развития тактильных ощущений и мелкой моторики пальцев рук.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с родителями.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Анкетирование родителей.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Родительское собрание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сенсорного воспитания для умственного развития ребенка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»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3.Организация выставок, конкурсов по изготовлению игровых материалов, пособий.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Игровые задания для сенсорного развития ребенка в семейных условиях.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этап. Внедренческий.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перспективного плана по сенсорному развитию ребенка раннего возраста.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2.Разработка конспектов занятий по воспитанию сенсорной культуры ребенка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Этап. Итоговый 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 детей.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i="1" u="sng" smtClean="0">
                <a:solidFill>
                  <a:srgbClr val="F4F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u="sng" smtClean="0">
                <a:solidFill>
                  <a:srgbClr val="F4F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i="1" u="sng" smtClean="0">
              <a:solidFill>
                <a:srgbClr val="F4F91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Rectangle 26"/>
          <p:cNvSpPr>
            <a:spLocks noChangeArrowheads="1"/>
          </p:cNvSpPr>
          <p:nvPr/>
        </p:nvSpPr>
        <p:spPr bwMode="auto">
          <a:xfrm>
            <a:off x="323850" y="776288"/>
            <a:ext cx="84963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1.Подбирает по образцу основные геометрические фигуры в разработанном материале.</a:t>
            </a:r>
          </a:p>
          <a:p>
            <a:r>
              <a:rPr lang="ru-RU" sz="1600" b="1">
                <a:latin typeface="Times New Roman" pitchFamily="18" charset="0"/>
              </a:rPr>
              <a:t>Материал. Два комплекта основных геометрических фигур. (Кубик, шар, кирпичик, призма, цилиндр, конус).</a:t>
            </a:r>
          </a:p>
          <a:p>
            <a:r>
              <a:rPr lang="ru-RU" sz="1600" b="1">
                <a:latin typeface="Times New Roman" pitchFamily="18" charset="0"/>
              </a:rPr>
              <a:t>Методика. Ситуация, специально подготовленная. Один комплект дают ребенку, другой находится у взрослого. Взрослый показывает малышу одну из геометрических фигур и просит дать такую же.</a:t>
            </a:r>
          </a:p>
          <a:p>
            <a:r>
              <a:rPr lang="ru-RU" sz="1600" b="1">
                <a:latin typeface="Times New Roman" pitchFamily="18" charset="0"/>
              </a:rPr>
              <a:t>3 балла - правильно дает взрослому соответствующую фигуру.</a:t>
            </a:r>
          </a:p>
          <a:p>
            <a:r>
              <a:rPr lang="ru-RU" sz="1600" b="1">
                <a:latin typeface="Times New Roman" pitchFamily="18" charset="0"/>
              </a:rPr>
              <a:t>2 балла – ребенок показывает неправильно фигуру, или подает правильно по показанию взрослого.</a:t>
            </a:r>
          </a:p>
          <a:p>
            <a:r>
              <a:rPr lang="ru-RU" sz="1600" b="1">
                <a:latin typeface="Times New Roman" pitchFamily="18" charset="0"/>
              </a:rPr>
              <a:t>1 балл -  не выполняет, отказывается.</a:t>
            </a:r>
          </a:p>
          <a:p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2. Подбирает по образцу разнообразные предметы 4 основных цветов.</a:t>
            </a:r>
          </a:p>
          <a:p>
            <a:r>
              <a:rPr lang="ru-RU" sz="1600" b="1">
                <a:latin typeface="Times New Roman" pitchFamily="18" charset="0"/>
              </a:rPr>
              <a:t>Материал. Цветное лото, в котором есть 4 карточки, окрашенные в основные цвета, и 4 карточки с изображением разнообразных предметов таких же цветов ( следует использовать изображения знакомых детям предметов, которые на занятиях не использовались).</a:t>
            </a:r>
          </a:p>
          <a:p>
            <a:r>
              <a:rPr lang="ru-RU" sz="1600" b="1">
                <a:latin typeface="Times New Roman" pitchFamily="18" charset="0"/>
              </a:rPr>
              <a:t>Методика. Ситуация, специально подготовленная. Взрослый дает ребенку карточки 4 цветов, затем показывает картинки с изображением предметов, окрашенных в те же 4 цвета (цвета чередуют). Затем спрашивают, на какой фон надо положить эту картинку.</a:t>
            </a:r>
          </a:p>
          <a:p>
            <a:r>
              <a:rPr lang="ru-RU" sz="1600" b="1">
                <a:latin typeface="Times New Roman" pitchFamily="18" charset="0"/>
              </a:rPr>
              <a:t>3 балла – накладывает картинки на цвета правильно, после показа взрослого (положи вот эту).</a:t>
            </a:r>
          </a:p>
          <a:p>
            <a:r>
              <a:rPr lang="ru-RU" sz="1600" b="1">
                <a:latin typeface="Times New Roman" pitchFamily="18" charset="0"/>
              </a:rPr>
              <a:t>2 балла – накладывает правильно после подсказки взрослого.</a:t>
            </a:r>
          </a:p>
          <a:p>
            <a:r>
              <a:rPr lang="ru-RU" sz="1600" b="1">
                <a:latin typeface="Times New Roman" pitchFamily="18" charset="0"/>
              </a:rPr>
              <a:t>1 балл – выполняет не верно, отказывается.</a:t>
            </a:r>
          </a:p>
        </p:txBody>
      </p:sp>
      <p:sp>
        <p:nvSpPr>
          <p:cNvPr id="59396" name="WordArt 27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7704137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диагностика сенсорного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развития детей раннего возраста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i="1" u="sng" smtClean="0">
                <a:solidFill>
                  <a:srgbClr val="F4F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u="sng" smtClean="0">
                <a:solidFill>
                  <a:srgbClr val="F4F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i="1" u="sng" smtClean="0">
              <a:solidFill>
                <a:srgbClr val="F4F91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081" name="Group 425"/>
          <p:cNvGraphicFramePr>
            <a:graphicFrameLocks noGrp="1"/>
          </p:cNvGraphicFramePr>
          <p:nvPr/>
        </p:nvGraphicFramePr>
        <p:xfrm>
          <a:off x="684213" y="1484313"/>
          <a:ext cx="7704137" cy="2163762"/>
        </p:xfrm>
        <a:graphic>
          <a:graphicData uri="http://schemas.openxmlformats.org/drawingml/2006/table">
            <a:tbl>
              <a:tblPr/>
              <a:tblGrid>
                <a:gridCol w="1541462"/>
                <a:gridCol w="1539875"/>
                <a:gridCol w="1541463"/>
                <a:gridCol w="1539875"/>
                <a:gridCol w="1541462"/>
              </a:tblGrid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Ф.И ребенка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задание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задание 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баллов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развития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37" name="Rectangle 420"/>
          <p:cNvSpPr>
            <a:spLocks noChangeArrowheads="1"/>
          </p:cNvSpPr>
          <p:nvPr/>
        </p:nvSpPr>
        <p:spPr bwMode="auto">
          <a:xfrm>
            <a:off x="1187450" y="4476750"/>
            <a:ext cx="30972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Высокий-(5-6)</a:t>
            </a:r>
            <a:endParaRPr lang="ru-RU" sz="2400" b="1">
              <a:solidFill>
                <a:srgbClr val="000099"/>
              </a:solidFill>
            </a:endParaRPr>
          </a:p>
          <a:p>
            <a:pPr eaLnBrk="0" hangingPunct="0"/>
            <a:r>
              <a:rPr 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Средний- (4-3)</a:t>
            </a:r>
            <a:endParaRPr lang="ru-RU" sz="2400" b="1">
              <a:solidFill>
                <a:srgbClr val="000099"/>
              </a:solidFill>
            </a:endParaRPr>
          </a:p>
          <a:p>
            <a:pPr eaLnBrk="0" hangingPunct="0"/>
            <a:r>
              <a:rPr 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Низкий </a:t>
            </a:r>
            <a:r>
              <a:rPr lang="ru-RU" sz="2400" b="1">
                <a:solidFill>
                  <a:srgbClr val="000099"/>
                </a:solidFill>
                <a:cs typeface="Times New Roman" pitchFamily="18" charset="0"/>
              </a:rPr>
              <a:t>–</a:t>
            </a:r>
            <a:r>
              <a:rPr 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(2-1)</a:t>
            </a:r>
            <a:endParaRPr lang="ru-RU" sz="2400" b="1">
              <a:solidFill>
                <a:srgbClr val="000099"/>
              </a:solidFill>
            </a:endParaRPr>
          </a:p>
        </p:txBody>
      </p:sp>
      <p:sp>
        <p:nvSpPr>
          <p:cNvPr id="29738" name="WordArt 421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7704137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диагностика сенсорного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развития детей раннего возраста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i="1" u="sng" smtClean="0">
                <a:solidFill>
                  <a:srgbClr val="F4F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u="sng" smtClean="0">
                <a:solidFill>
                  <a:srgbClr val="F4F91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i="1" u="sng" smtClean="0">
              <a:solidFill>
                <a:srgbClr val="F4F91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WordArt 42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7704137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диагностика сенсорного </a:t>
            </a:r>
          </a:p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развития детей раннего возраста</a:t>
            </a:r>
          </a:p>
        </p:txBody>
      </p:sp>
      <p:sp>
        <p:nvSpPr>
          <p:cNvPr id="31748" name="Rectangle 43"/>
          <p:cNvSpPr>
            <a:spLocks noChangeArrowheads="1"/>
          </p:cNvSpPr>
          <p:nvPr/>
        </p:nvSpPr>
        <p:spPr bwMode="auto">
          <a:xfrm>
            <a:off x="1116013" y="1235075"/>
            <a:ext cx="72009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000099"/>
                </a:solidFill>
                <a:latin typeface="Times New Roman" pitchFamily="18" charset="0"/>
              </a:rPr>
              <a:t>Результаты диагностики детей раннего  возраста вновь поступивших в наш детский сад, позволили нам сделать следующие выводы: высокий уровень сенсорного развития имеют всего -29%детей, средний - 31	%; низкий – 61%,  так как уровень сенсорного развития детей раннего возраста не соответствует требованиям, отвечающим данному возрастному уровню.   Для выявления осведомленности родителей в этом вопросе было проведено анкетирование, в ходе которого выяснилось, что родители недостаточно компетентны в вопросах сенсорного развития ребенка, организации игр в условиях семьи. Отсюда возникают необходимые разработки системы по организации сенсорного развития детей раннего возраста.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747" grpId="0" animBg="1"/>
      <p:bldP spid="3174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1555</Words>
  <Application>Microsoft Office PowerPoint</Application>
  <PresentationFormat>Экран (4:3)</PresentationFormat>
  <Paragraphs>202</Paragraphs>
  <Slides>24</Slides>
  <Notes>23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Презентация</vt:lpstr>
      <vt:lpstr>Слайд 1</vt:lpstr>
      <vt:lpstr>Слайд 2</vt:lpstr>
      <vt:lpstr>Слайд 3</vt:lpstr>
      <vt:lpstr>Слайд 4</vt:lpstr>
      <vt:lpstr>Слайд 5</vt:lpstr>
      <vt:lpstr> </vt:lpstr>
      <vt:lpstr> </vt:lpstr>
      <vt:lpstr> </vt:lpstr>
      <vt:lpstr> </vt:lpstr>
      <vt:lpstr> </vt:lpstr>
      <vt:lpstr> </vt:lpstr>
      <vt:lpstr> </vt:lpstr>
      <vt:lpstr>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опыт тема: «Развитие сенсорных способностей детей раннего возраста »</dc:title>
  <dc:creator>Людмила Архипова</dc:creator>
  <cp:lastModifiedBy>KjuY76tg22</cp:lastModifiedBy>
  <cp:revision>91</cp:revision>
  <dcterms:created xsi:type="dcterms:W3CDTF">2011-11-19T18:54:01Z</dcterms:created>
  <dcterms:modified xsi:type="dcterms:W3CDTF">2015-11-04T16:47:17Z</dcterms:modified>
</cp:coreProperties>
</file>