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Default Extension="ppt" ContentType="application/vnd.ms-powerpoi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6" r:id="rId2"/>
    <p:sldId id="257" r:id="rId3"/>
    <p:sldId id="289" r:id="rId4"/>
    <p:sldId id="287" r:id="rId5"/>
    <p:sldId id="288" r:id="rId6"/>
    <p:sldId id="258" r:id="rId7"/>
    <p:sldId id="291" r:id="rId8"/>
    <p:sldId id="292" r:id="rId9"/>
    <p:sldId id="293" r:id="rId10"/>
    <p:sldId id="294" r:id="rId11"/>
    <p:sldId id="297" r:id="rId12"/>
    <p:sldId id="298" r:id="rId13"/>
    <p:sldId id="299" r:id="rId14"/>
    <p:sldId id="259" r:id="rId15"/>
    <p:sldId id="300" r:id="rId16"/>
    <p:sldId id="268" r:id="rId17"/>
    <p:sldId id="304" r:id="rId18"/>
    <p:sldId id="260" r:id="rId19"/>
    <p:sldId id="301" r:id="rId20"/>
    <p:sldId id="302" r:id="rId21"/>
    <p:sldId id="303" r:id="rId22"/>
    <p:sldId id="279" r:id="rId23"/>
    <p:sldId id="266" r:id="rId24"/>
    <p:sldId id="305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FA5F"/>
    <a:srgbClr val="F4F913"/>
    <a:srgbClr val="00CCFF"/>
    <a:srgbClr val="CC66FF"/>
    <a:srgbClr val="660066"/>
    <a:srgbClr val="9966FF"/>
    <a:srgbClr val="FF99FF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43" autoAdjust="0"/>
  </p:normalViewPr>
  <p:slideViewPr>
    <p:cSldViewPr>
      <p:cViewPr varScale="1">
        <p:scale>
          <a:sx n="77" d="100"/>
          <a:sy n="77" d="100"/>
        </p:scale>
        <p:origin x="-31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19E7B3-736C-41C5-8B50-70C5BE613425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934993-4F05-4C5D-9B67-B7B1B86BE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7AB6914-C457-4A01-BAF6-8B0775CFC782}" type="slidenum">
              <a:rPr lang="ru-RU" sz="1200">
                <a:latin typeface="+mn-lt"/>
              </a:rPr>
              <a:pPr algn="r">
                <a:defRPr/>
              </a:pPr>
              <a:t>1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17FB12B-F0B4-401A-AA51-C09ABCAEF177}" type="slidenum">
              <a:rPr lang="ru-RU" sz="1200">
                <a:latin typeface="+mn-lt"/>
              </a:rPr>
              <a:pPr algn="r">
                <a:defRPr/>
              </a:pPr>
              <a:t>10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87B69B4-F0CE-49C5-9599-E432F4B1B2B6}" type="slidenum">
              <a:rPr lang="ru-RU" sz="1200">
                <a:latin typeface="+mn-lt"/>
              </a:rPr>
              <a:pPr algn="r">
                <a:defRPr/>
              </a:pPr>
              <a:t>11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E9D916F-0D7B-400D-80E5-0C4F7873F17C}" type="slidenum">
              <a:rPr lang="ru-RU" sz="1200">
                <a:latin typeface="+mn-lt"/>
              </a:rPr>
              <a:pPr algn="r">
                <a:defRPr/>
              </a:pPr>
              <a:t>12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879CC93-2F8C-4443-BBD4-D03D63CBB23E}" type="slidenum">
              <a:rPr lang="ru-RU" sz="1200">
                <a:latin typeface="+mn-lt"/>
              </a:rPr>
              <a:pPr algn="r">
                <a:defRPr/>
              </a:pPr>
              <a:t>13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DC2040-2820-4FC6-82FF-FED747BBF70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966600B-4763-4E0D-AA8A-52D665E12BF0}" type="slidenum">
              <a:rPr lang="ru-RU" sz="1200">
                <a:latin typeface="+mn-lt"/>
              </a:rPr>
              <a:pPr algn="r">
                <a:defRPr/>
              </a:pPr>
              <a:t>15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C9D0990-8FDF-49BB-AD72-9987DAE5C32B}" type="slidenum">
              <a:rPr lang="ru-RU" sz="1200">
                <a:latin typeface="+mn-lt"/>
              </a:rPr>
              <a:pPr algn="r">
                <a:defRPr/>
              </a:pPr>
              <a:t>16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134DBD8-8DA9-43DF-962D-7F8D36446F94}" type="slidenum">
              <a:rPr lang="ru-RU" sz="1200">
                <a:latin typeface="+mn-lt"/>
              </a:rPr>
              <a:pPr algn="r">
                <a:defRPr/>
              </a:pPr>
              <a:t>17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FFFF18-7AEC-4534-B907-6E1C00FD296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69D6D691-4EB2-43D1-8AD0-058B59CF4286}" type="slidenum">
              <a:rPr lang="ru-RU" sz="1200">
                <a:latin typeface="+mn-lt"/>
              </a:rPr>
              <a:pPr algn="r">
                <a:defRPr/>
              </a:pPr>
              <a:t>19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B0BFA5-32D7-4CB7-83FB-F432D55658B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41C977AA-A1BD-41C6-8272-19E9862AE3B1}" type="slidenum">
              <a:rPr lang="ru-RU" sz="1200">
                <a:latin typeface="+mn-lt"/>
              </a:rPr>
              <a:pPr algn="r">
                <a:defRPr/>
              </a:pPr>
              <a:t>20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7AF735CF-C23D-4BD9-A204-BD13EFB268A1}" type="slidenum">
              <a:rPr lang="ru-RU" sz="1200">
                <a:latin typeface="+mn-lt"/>
              </a:rPr>
              <a:pPr algn="r">
                <a:defRPr/>
              </a:pPr>
              <a:t>21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82AD2A-8A1B-4A62-8059-11612E97192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64AE8FA7-79C7-4370-A340-729910B51A97}" type="slidenum">
              <a:rPr lang="ru-RU" sz="1200">
                <a:latin typeface="+mn-lt"/>
              </a:rPr>
              <a:pPr algn="r">
                <a:defRPr/>
              </a:pPr>
              <a:t>24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493C4D3-A58F-4585-B859-EBBE51BC80E1}" type="slidenum">
              <a:rPr lang="ru-RU" sz="1200">
                <a:latin typeface="+mn-lt"/>
              </a:rPr>
              <a:pPr algn="r">
                <a:defRPr/>
              </a:pPr>
              <a:t>3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A3891F5-60D4-47CD-9B17-6189EEFA4561}" type="slidenum">
              <a:rPr lang="ru-RU" sz="1200">
                <a:latin typeface="+mn-lt"/>
              </a:rPr>
              <a:pPr algn="r">
                <a:defRPr/>
              </a:pPr>
              <a:t>4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3C57B200-F517-43D3-ACB2-D4F5DA3F2753}" type="slidenum">
              <a:rPr lang="ru-RU" sz="1200">
                <a:latin typeface="+mn-lt"/>
              </a:rPr>
              <a:pPr algn="r">
                <a:defRPr/>
              </a:pPr>
              <a:t>5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73FF92-D793-4A97-8792-14B6C90EEB3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BB3C001-734D-4225-B379-D2E52A3D3C2A}" type="slidenum">
              <a:rPr lang="ru-RU" sz="1200">
                <a:latin typeface="+mn-lt"/>
              </a:rPr>
              <a:pPr algn="r">
                <a:defRPr/>
              </a:pPr>
              <a:t>7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F7EFFBC-9F9C-4232-8E16-A4B4221D96F5}" type="slidenum">
              <a:rPr lang="ru-RU" sz="1200">
                <a:latin typeface="+mn-lt"/>
              </a:rPr>
              <a:pPr algn="r">
                <a:defRPr/>
              </a:pPr>
              <a:t>8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00F79283-E68A-40A6-8C2B-51D0B3400418}" type="slidenum">
              <a:rPr lang="ru-RU" sz="1200">
                <a:latin typeface="+mn-lt"/>
              </a:rPr>
              <a:pPr algn="r">
                <a:defRPr/>
              </a:pPr>
              <a:t>9</a:t>
            </a:fld>
            <a:endParaRPr lang="ru-RU" sz="120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E9511-ED40-47AB-BF40-1CBFDC10FC09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96DE2-1B07-465B-9949-9C1C81E52F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5050E-826F-4286-8189-5CCC1B0EC0CF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9C607-F879-426D-A255-AFBCC8CDA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F7876-EDD4-4E51-ABB0-9FD16D3A4334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047E0-FEAB-4EBD-B97B-F29DFB6EC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B28B6-D93B-4C5F-B9DA-849321AD0412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B34A-AAC1-4C4F-9E60-862286508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B6E8B-571E-4195-A81F-48FC44E9BFC0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FB0AE-1C6C-4730-BD0D-56A05AADD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DE139-09A3-4116-A06E-69AA7FB187D3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FD59D-C6B7-4666-865F-4189E2CFE1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D7FEE-3838-432B-B363-C0CF1D993548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F65C9-96AA-43B2-BE2A-1C5012A85F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D38FF-CBDC-475B-A804-C9D94474C3D7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99CC2-F150-404B-B8E7-0053CBF0E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5B38C-964B-4D98-BECC-F4E98A9EBB16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46EA7-7608-4CAE-9007-FEEEF9A64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E5B76-BCC8-4898-BCA7-D01E097E18D3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82DDF-9408-4D20-9708-AC8BA69D9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6BBA2-3EF1-4516-BA42-205FCE202AED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81843-C467-435A-B5C1-4C6DBADF9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9CEB4-840D-4878-B3B0-DF623AE6D2B0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BAD73-8406-4B6A-95B8-41B90AC52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ED39AF-0EE9-41EF-BA5A-D5EF1D8EA918}" type="datetimeFigureOut">
              <a:rPr lang="ru-RU"/>
              <a:pPr>
                <a:defRPr/>
              </a:pPr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541ED59-CA7E-48A2-877F-9CF14B2C45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2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2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_______Microsoft_Office_PowerPoint_97-20031.ppt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395288" y="403225"/>
            <a:ext cx="7878762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ru-RU" sz="2400" i="1" u="sng">
              <a:solidFill>
                <a:srgbClr val="000099"/>
              </a:solidFill>
            </a:endParaRPr>
          </a:p>
          <a:p>
            <a:pPr>
              <a:defRPr/>
            </a:pPr>
            <a:endParaRPr lang="ru-RU" sz="2400" i="1" u="sng">
              <a:solidFill>
                <a:srgbClr val="000099"/>
              </a:solidFill>
            </a:endParaRPr>
          </a:p>
          <a:p>
            <a:pPr>
              <a:defRPr/>
            </a:pPr>
            <a:endParaRPr lang="ru-RU" sz="2400" i="1" u="sng">
              <a:solidFill>
                <a:srgbClr val="000099"/>
              </a:solidFill>
            </a:endParaRPr>
          </a:p>
          <a:p>
            <a:pPr>
              <a:defRPr/>
            </a:pPr>
            <a:r>
              <a:rPr lang="ru-RU" sz="2400" i="1" u="sng">
                <a:solidFill>
                  <a:srgbClr val="000099"/>
                </a:solidFill>
              </a:rPr>
              <a:t>П</a:t>
            </a:r>
            <a:r>
              <a:rPr lang="ru-RU" sz="2400" i="1" u="sng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едагогический опыт</a:t>
            </a:r>
            <a:r>
              <a:rPr lang="ru-RU" sz="2400">
                <a:solidFill>
                  <a:srgbClr val="000099"/>
                </a:solidFill>
              </a:rPr>
              <a:t/>
            </a:r>
            <a:br>
              <a:rPr lang="ru-RU" sz="2400">
                <a:solidFill>
                  <a:srgbClr val="000099"/>
                </a:solidFill>
              </a:rPr>
            </a:br>
            <a:r>
              <a:rPr lang="ru-RU" sz="240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тема: </a:t>
            </a:r>
            <a:r>
              <a:rPr lang="ru-RU" sz="24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</a:t>
            </a:r>
            <a:r>
              <a:rPr lang="ru-RU" sz="28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Развитие сенсорных способностей </a:t>
            </a:r>
          </a:p>
          <a:p>
            <a:pPr>
              <a:defRPr/>
            </a:pPr>
            <a:r>
              <a:rPr lang="ru-RU" sz="2800" b="1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детей раннего возраста</a:t>
            </a:r>
            <a:r>
              <a:rPr lang="ru-RU"/>
              <a:t> </a:t>
            </a:r>
            <a:r>
              <a:rPr lang="ru-RU" sz="2400" i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</a:t>
            </a:r>
            <a:r>
              <a:rPr lang="ru-RU" sz="2400">
                <a:solidFill>
                  <a:srgbClr val="000099"/>
                </a:solidFill>
              </a:rPr>
              <a:t/>
            </a:r>
            <a:br>
              <a:rPr lang="ru-RU" sz="2400">
                <a:solidFill>
                  <a:srgbClr val="000099"/>
                </a:solidFill>
              </a:rPr>
            </a:br>
            <a:endParaRPr lang="ru-RU" sz="2400">
              <a:solidFill>
                <a:srgbClr val="000099"/>
              </a:solidFill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3779838" y="4508500"/>
            <a:ext cx="4572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 u="sng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Выполнила:</a:t>
            </a:r>
          </a:p>
          <a:p>
            <a:pPr>
              <a:defRPr/>
            </a:pPr>
            <a:r>
              <a:rPr lang="ru-RU" sz="2000" b="1" i="1">
                <a:solidFill>
                  <a:schemeClr val="tx2"/>
                </a:solidFill>
              </a:rPr>
              <a:t> воспитатель МАДОУ ДС № 23</a:t>
            </a:r>
          </a:p>
          <a:p>
            <a:pPr>
              <a:defRPr/>
            </a:pPr>
            <a:r>
              <a:rPr lang="ru-RU" sz="20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Архипова Людмила Николаевна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i="1" u="sng" smtClean="0">
              <a:solidFill>
                <a:srgbClr val="F4F9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WordArt 3"/>
          <p:cNvSpPr>
            <a:spLocks noChangeArrowheads="1" noChangeShapeType="1" noTextEdit="1"/>
          </p:cNvSpPr>
          <p:nvPr/>
        </p:nvSpPr>
        <p:spPr bwMode="auto">
          <a:xfrm>
            <a:off x="468313" y="333375"/>
            <a:ext cx="77041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создание среды для сесорного развития ребенка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403350" y="1989138"/>
            <a:ext cx="7129463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/>
              <a:t>              (развитие зрительного восприятия):</a:t>
            </a:r>
          </a:p>
          <a:p>
            <a:r>
              <a:rPr lang="ru-RU" b="1"/>
              <a:t>пособия для развития восприятия цвета, формы и размера, наблюдательности, зрительной памяти, внимания, концентрации взгляда, зрительномоторной координации; пирамидки, </a:t>
            </a:r>
          </a:p>
          <a:p>
            <a:r>
              <a:rPr lang="ru-RU" b="1"/>
              <a:t>кубики </a:t>
            </a:r>
          </a:p>
          <a:p>
            <a:r>
              <a:rPr lang="ru-RU" b="1"/>
              <a:t>блоки Дьенеша</a:t>
            </a:r>
          </a:p>
          <a:p>
            <a:r>
              <a:rPr lang="ru-RU" b="1"/>
              <a:t>цветные палочки Кьюизинера</a:t>
            </a:r>
          </a:p>
          <a:p>
            <a:pPr algn="ctr"/>
            <a:endParaRPr lang="ru-RU" b="1">
              <a:solidFill>
                <a:srgbClr val="000099"/>
              </a:solidFill>
            </a:endParaRPr>
          </a:p>
          <a:p>
            <a:endParaRPr lang="ru-RU" b="1"/>
          </a:p>
          <a:p>
            <a:endParaRPr lang="ru-RU" b="1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1476375" y="981075"/>
            <a:ext cx="4967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000099"/>
                </a:solidFill>
              </a:rPr>
              <a:t>Сенсорный центр условно имеет несколько станций.</a:t>
            </a:r>
          </a:p>
        </p:txBody>
      </p:sp>
      <p:pic>
        <p:nvPicPr>
          <p:cNvPr id="33798" name="Picture 7" descr="img_00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4437063"/>
            <a:ext cx="28321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8" descr="img_01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4437063"/>
            <a:ext cx="2905125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0" name="WordArt 9"/>
          <p:cNvSpPr>
            <a:spLocks noChangeArrowheads="1" noChangeShapeType="1" noTextEdit="1"/>
          </p:cNvSpPr>
          <p:nvPr/>
        </p:nvSpPr>
        <p:spPr bwMode="auto">
          <a:xfrm>
            <a:off x="1547813" y="1557338"/>
            <a:ext cx="570547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Станция "Зоркие глазки"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80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i="1" u="sng" smtClean="0">
              <a:solidFill>
                <a:srgbClr val="F4F9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WordArt 3"/>
          <p:cNvSpPr>
            <a:spLocks noChangeArrowheads="1" noChangeShapeType="1" noTextEdit="1"/>
          </p:cNvSpPr>
          <p:nvPr/>
        </p:nvSpPr>
        <p:spPr bwMode="auto">
          <a:xfrm>
            <a:off x="468313" y="333375"/>
            <a:ext cx="77041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создание среды для сесорного развития ребенка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258888" y="1414463"/>
            <a:ext cx="7129462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/>
              <a:t>Дидактические игры: «Цветные картинки», «Посади бабочку на цветок», «Кто в домике живет», «Оденем куклу»</a:t>
            </a:r>
          </a:p>
          <a:p>
            <a:r>
              <a:rPr lang="ru-RU" b="1"/>
              <a:t>Набор карточек (образцов) ; цветные крышки.</a:t>
            </a:r>
          </a:p>
          <a:p>
            <a:r>
              <a:rPr lang="ru-RU" b="1"/>
              <a:t>игры-экспериментирования со светом, водой, стеклом и т.д.</a:t>
            </a:r>
            <a:endParaRPr lang="ru-RU"/>
          </a:p>
          <a:p>
            <a:endParaRPr lang="ru-RU" b="1">
              <a:solidFill>
                <a:srgbClr val="000099"/>
              </a:solidFill>
              <a:latin typeface="Times New Roman" pitchFamily="18" charset="0"/>
            </a:endParaRPr>
          </a:p>
        </p:txBody>
      </p:sp>
      <p:pic>
        <p:nvPicPr>
          <p:cNvPr id="35845" name="Picture 6" descr="0b3043da58a732c23a74d4f7343bd5f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997200"/>
            <a:ext cx="2520950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7" descr="31ccda57eb4a47ccdec5755c7f7a6de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2852738"/>
            <a:ext cx="2503488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8" descr="5327f9b8131f9ab63005bfb67a8e471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6238" y="2636838"/>
            <a:ext cx="263525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9" descr="6e842c724c3a7b81527fc15a6397388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19700" y="4868863"/>
            <a:ext cx="252095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10" descr="f9125c3b9ce7d18c01eecfbc0fb4cb1d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24075" y="4797425"/>
            <a:ext cx="2447925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0" name="WordArt 11"/>
          <p:cNvSpPr>
            <a:spLocks noChangeArrowheads="1" noChangeShapeType="1" noTextEdit="1"/>
          </p:cNvSpPr>
          <p:nvPr/>
        </p:nvSpPr>
        <p:spPr bwMode="auto">
          <a:xfrm>
            <a:off x="1547813" y="981075"/>
            <a:ext cx="5705475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Станция "Зоркие глазки"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i="1" u="sng" smtClean="0">
              <a:solidFill>
                <a:srgbClr val="F4F9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WordArt 3"/>
          <p:cNvSpPr>
            <a:spLocks noChangeArrowheads="1" noChangeShapeType="1" noTextEdit="1"/>
          </p:cNvSpPr>
          <p:nvPr/>
        </p:nvSpPr>
        <p:spPr bwMode="auto">
          <a:xfrm>
            <a:off x="468313" y="333375"/>
            <a:ext cx="77041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создание среды для сесорного развития ребенка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476375" y="1628775"/>
            <a:ext cx="7129463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/>
              <a:t>              (развитие слухового восприятия</a:t>
            </a:r>
            <a:r>
              <a:rPr lang="ru-RU"/>
              <a:t> </a:t>
            </a:r>
            <a:r>
              <a:rPr lang="ru-RU" b="1"/>
              <a:t>):</a:t>
            </a:r>
          </a:p>
          <a:p>
            <a:r>
              <a:rPr lang="ru-RU" b="1"/>
              <a:t>размещены пособия для развития слухового анализатора, слуховых ощущений, слухового внимания, пространственного слуха: </a:t>
            </a:r>
          </a:p>
          <a:p>
            <a:endParaRPr lang="ru-RU" b="1"/>
          </a:p>
        </p:txBody>
      </p:sp>
      <p:sp>
        <p:nvSpPr>
          <p:cNvPr id="37893" name="WordArt 9"/>
          <p:cNvSpPr>
            <a:spLocks noChangeArrowheads="1" noChangeShapeType="1" noTextEdit="1"/>
          </p:cNvSpPr>
          <p:nvPr/>
        </p:nvSpPr>
        <p:spPr bwMode="auto">
          <a:xfrm>
            <a:off x="1835150" y="908050"/>
            <a:ext cx="5761038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Станция "Ушки на макушке"</a:t>
            </a:r>
          </a:p>
        </p:txBody>
      </p:sp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3284538"/>
            <a:ext cx="3352800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539750" y="2997200"/>
            <a:ext cx="3960813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музыкальные инструменты, </a:t>
            </a:r>
          </a:p>
          <a:p>
            <a:r>
              <a:rPr lang="ru-RU" b="1"/>
              <a:t>Игры с музыкальными ирструментами</a:t>
            </a:r>
            <a:r>
              <a:rPr lang="en-US" b="1" i="1">
                <a:solidFill>
                  <a:srgbClr val="6600CC"/>
                </a:solidFill>
              </a:rPr>
              <a:t>: </a:t>
            </a:r>
            <a:r>
              <a:rPr lang="ru-RU" b="1" i="1">
                <a:solidFill>
                  <a:srgbClr val="6600CC"/>
                </a:solidFill>
              </a:rPr>
              <a:t>«Где  позвонили</a:t>
            </a:r>
            <a:r>
              <a:rPr lang="en-US" b="1" i="1">
                <a:solidFill>
                  <a:srgbClr val="6600CC"/>
                </a:solidFill>
              </a:rPr>
              <a:t>?</a:t>
            </a:r>
            <a:r>
              <a:rPr lang="ru-RU" b="1" i="1">
                <a:solidFill>
                  <a:srgbClr val="6600CC"/>
                </a:solidFill>
              </a:rPr>
              <a:t>»</a:t>
            </a:r>
            <a:r>
              <a:rPr lang="en-US" b="1" i="1">
                <a:solidFill>
                  <a:srgbClr val="6600CC"/>
                </a:solidFill>
              </a:rPr>
              <a:t> </a:t>
            </a:r>
            <a:r>
              <a:rPr lang="ru-RU" b="1" i="1">
                <a:solidFill>
                  <a:srgbClr val="6600CC"/>
                </a:solidFill>
              </a:rPr>
              <a:t>«Угадай на чём  играю</a:t>
            </a:r>
            <a:r>
              <a:rPr lang="en-US" b="1" i="1">
                <a:solidFill>
                  <a:srgbClr val="6600CC"/>
                </a:solidFill>
              </a:rPr>
              <a:t>?</a:t>
            </a:r>
            <a:r>
              <a:rPr lang="ru-RU" b="1" i="1">
                <a:solidFill>
                  <a:srgbClr val="6600CC"/>
                </a:solidFill>
              </a:rPr>
              <a:t>» «Шагаем – прыгаем»</a:t>
            </a:r>
            <a:endParaRPr lang="ru-RU" b="1"/>
          </a:p>
          <a:p>
            <a:r>
              <a:rPr lang="ru-RU" b="1"/>
              <a:t>аудиозаписи с детскими, женскими, мужскими голосами, </a:t>
            </a:r>
          </a:p>
          <a:p>
            <a:r>
              <a:rPr lang="ru-RU" b="1"/>
              <a:t>звучащие коробочки с разными наполнителями, </a:t>
            </a:r>
          </a:p>
          <a:p>
            <a:r>
              <a:rPr lang="ru-RU" b="1"/>
              <a:t>предметы из материалов, издающими различные шумы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78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789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i="1" u="sng" smtClean="0">
              <a:solidFill>
                <a:srgbClr val="F4F9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9" name="WordArt 3"/>
          <p:cNvSpPr>
            <a:spLocks noChangeArrowheads="1" noChangeShapeType="1" noTextEdit="1"/>
          </p:cNvSpPr>
          <p:nvPr/>
        </p:nvSpPr>
        <p:spPr bwMode="auto">
          <a:xfrm>
            <a:off x="468313" y="333375"/>
            <a:ext cx="77041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создание среды для сесорного развития ребенка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476375" y="1628775"/>
            <a:ext cx="7129463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/>
              <a:t>              (развитие осязательного восприятия</a:t>
            </a:r>
            <a:r>
              <a:rPr lang="ru-RU"/>
              <a:t> </a:t>
            </a:r>
            <a:r>
              <a:rPr lang="ru-RU" b="1"/>
              <a:t>):</a:t>
            </a:r>
          </a:p>
          <a:p>
            <a:r>
              <a:rPr lang="ru-RU" b="1"/>
              <a:t>размещены пособия для развития тактильных анализаторов, тактильных ощущений, наблюдательности, осязательной памяти, внимания, мелкой моторики</a:t>
            </a:r>
            <a:r>
              <a:rPr lang="ru-RU"/>
              <a:t> </a:t>
            </a:r>
            <a:r>
              <a:rPr lang="ru-RU" b="1"/>
              <a:t>: </a:t>
            </a:r>
          </a:p>
          <a:p>
            <a:endParaRPr lang="ru-RU" b="1"/>
          </a:p>
        </p:txBody>
      </p:sp>
      <p:sp>
        <p:nvSpPr>
          <p:cNvPr id="39941" name="WordArt 5"/>
          <p:cNvSpPr>
            <a:spLocks noChangeArrowheads="1" noChangeShapeType="1" noTextEdit="1"/>
          </p:cNvSpPr>
          <p:nvPr/>
        </p:nvSpPr>
        <p:spPr bwMode="auto">
          <a:xfrm>
            <a:off x="1908175" y="1125538"/>
            <a:ext cx="5832475" cy="388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Станция "Озорные пальчики"</a:t>
            </a:r>
          </a:p>
        </p:txBody>
      </p:sp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539750" y="2997200"/>
            <a:ext cx="3960813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Дидактические игры "Сухие и липкие материалы", "Разные поверхности",</a:t>
            </a:r>
          </a:p>
          <a:p>
            <a:r>
              <a:rPr lang="ru-RU" b="1"/>
              <a:t> массажные мячики, </a:t>
            </a:r>
          </a:p>
          <a:p>
            <a:r>
              <a:rPr lang="ru-RU" b="1"/>
              <a:t>бусинки, </a:t>
            </a:r>
          </a:p>
          <a:p>
            <a:r>
              <a:rPr lang="ru-RU" b="1"/>
              <a:t>спички, </a:t>
            </a:r>
          </a:p>
          <a:p>
            <a:r>
              <a:rPr lang="ru-RU" b="1"/>
              <a:t>крупы, </a:t>
            </a:r>
          </a:p>
          <a:p>
            <a:r>
              <a:rPr lang="ru-RU" b="1"/>
              <a:t>конструкторы и мозаики различных видов и т. п.; коллекции " Мир бумаги", "Мир ткани" </a:t>
            </a:r>
          </a:p>
          <a:p>
            <a:r>
              <a:rPr lang="ru-RU" b="1"/>
              <a:t>Игры с водой и песком и т.п.</a:t>
            </a:r>
          </a:p>
        </p:txBody>
      </p:sp>
      <p:pic>
        <p:nvPicPr>
          <p:cNvPr id="39943" name="Picture 8" descr="img_01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3194050"/>
            <a:ext cx="2303462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6188" y="5062538"/>
            <a:ext cx="1400175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10" descr="C:\Users\Хозяин\Pictures\дет сад\SAM_20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5075238"/>
            <a:ext cx="2160587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638" y="3284538"/>
            <a:ext cx="2160587" cy="162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99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994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4"/>
          <p:cNvSpPr>
            <a:spLocks noChangeArrowheads="1" noChangeShapeType="1" noTextEdit="1"/>
          </p:cNvSpPr>
          <p:nvPr/>
        </p:nvSpPr>
        <p:spPr bwMode="auto">
          <a:xfrm>
            <a:off x="1476375" y="274638"/>
            <a:ext cx="6696075" cy="706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создание среды для сесорного развития ребенка</a:t>
            </a:r>
          </a:p>
        </p:txBody>
      </p:sp>
      <p:sp>
        <p:nvSpPr>
          <p:cNvPr id="41987" name="WordArt 5"/>
          <p:cNvSpPr>
            <a:spLocks noChangeArrowheads="1" noChangeShapeType="1" noTextEdit="1"/>
          </p:cNvSpPr>
          <p:nvPr/>
        </p:nvSpPr>
        <p:spPr bwMode="auto">
          <a:xfrm>
            <a:off x="1331913" y="1214438"/>
            <a:ext cx="6997700" cy="55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Станция "Носики-курносики"</a:t>
            </a:r>
          </a:p>
        </p:txBody>
      </p:sp>
      <p:sp>
        <p:nvSpPr>
          <p:cNvPr id="41988" name="Rectangle 6"/>
          <p:cNvSpPr>
            <a:spLocks noChangeArrowheads="1"/>
          </p:cNvSpPr>
          <p:nvPr/>
        </p:nvSpPr>
        <p:spPr bwMode="auto">
          <a:xfrm>
            <a:off x="1187450" y="2060575"/>
            <a:ext cx="7272338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(развитие обонятельного восприятия</a:t>
            </a:r>
            <a:r>
              <a:rPr lang="ru-RU"/>
              <a:t> </a:t>
            </a:r>
            <a:r>
              <a:rPr lang="ru-RU" b="1"/>
              <a:t>):</a:t>
            </a:r>
          </a:p>
          <a:p>
            <a:r>
              <a:rPr lang="ru-RU" b="1"/>
              <a:t>размещены пособия для развития обонятельной чувствительности, дифференциации запахов</a:t>
            </a:r>
            <a:r>
              <a:rPr lang="ru-RU"/>
              <a:t> </a:t>
            </a:r>
            <a:r>
              <a:rPr lang="ru-RU" b="1"/>
              <a:t>: </a:t>
            </a:r>
          </a:p>
          <a:p>
            <a:pPr>
              <a:spcBef>
                <a:spcPct val="50000"/>
              </a:spcBef>
            </a:pPr>
            <a:r>
              <a:rPr lang="ru-RU" b="1"/>
              <a:t>Дидактические игры "Чем пахнут ремесла", "Что за фрукт", "Сухие духи" (высушенные лепестки любимых цветов, листьев, семян в марлевых мешочках).</a:t>
            </a:r>
          </a:p>
        </p:txBody>
      </p:sp>
      <p:pic>
        <p:nvPicPr>
          <p:cNvPr id="4198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149725"/>
            <a:ext cx="1592263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WordArt 2"/>
          <p:cNvSpPr>
            <a:spLocks noChangeArrowheads="1" noChangeShapeType="1" noTextEdit="1"/>
          </p:cNvSpPr>
          <p:nvPr/>
        </p:nvSpPr>
        <p:spPr bwMode="auto">
          <a:xfrm>
            <a:off x="1476375" y="274638"/>
            <a:ext cx="6696075" cy="7064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создание среды для сесорного развития ребенка</a:t>
            </a:r>
          </a:p>
        </p:txBody>
      </p:sp>
      <p:sp>
        <p:nvSpPr>
          <p:cNvPr id="44035" name="WordArt 3"/>
          <p:cNvSpPr>
            <a:spLocks noChangeArrowheads="1" noChangeShapeType="1" noTextEdit="1"/>
          </p:cNvSpPr>
          <p:nvPr/>
        </p:nvSpPr>
        <p:spPr bwMode="auto">
          <a:xfrm>
            <a:off x="1331913" y="1214438"/>
            <a:ext cx="6997700" cy="55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Станция "Веселый язычок"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1187450" y="2060575"/>
            <a:ext cx="7272338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(развитие вкусового восприятия</a:t>
            </a:r>
            <a:r>
              <a:rPr lang="ru-RU"/>
              <a:t> </a:t>
            </a:r>
            <a:r>
              <a:rPr lang="ru-RU" b="1"/>
              <a:t>):</a:t>
            </a:r>
          </a:p>
          <a:p>
            <a:r>
              <a:rPr lang="ru-RU" b="1"/>
              <a:t>размещены пособия для развития вкусового анализатора, дифференциации, сравнения и запоминания вкуса продуктов</a:t>
            </a:r>
            <a:r>
              <a:rPr lang="ru-RU"/>
              <a:t> </a:t>
            </a:r>
            <a:r>
              <a:rPr lang="ru-RU" b="1"/>
              <a:t>: </a:t>
            </a:r>
          </a:p>
          <a:p>
            <a:pPr>
              <a:spcBef>
                <a:spcPct val="50000"/>
              </a:spcBef>
            </a:pPr>
            <a:r>
              <a:rPr lang="ru-RU" b="1"/>
              <a:t>Дидактические игры игры "Сладкое – соленое", "Какой на вкус?", "Хлебные загадки" и т. п.</a:t>
            </a:r>
          </a:p>
        </p:txBody>
      </p:sp>
      <p:pic>
        <p:nvPicPr>
          <p:cNvPr id="4403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813" y="4552950"/>
            <a:ext cx="295275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40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WordArt 10"/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5359400" cy="7477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струдничество с педагогами</a:t>
            </a:r>
          </a:p>
        </p:txBody>
      </p:sp>
      <p:sp>
        <p:nvSpPr>
          <p:cNvPr id="46083" name="Oval 11"/>
          <p:cNvSpPr>
            <a:spLocks noChangeArrowheads="1"/>
          </p:cNvSpPr>
          <p:nvPr/>
        </p:nvSpPr>
        <p:spPr bwMode="auto">
          <a:xfrm>
            <a:off x="179388" y="836613"/>
            <a:ext cx="2592387" cy="1728787"/>
          </a:xfrm>
          <a:prstGeom prst="ellipse">
            <a:avLst/>
          </a:prstGeom>
          <a:solidFill>
            <a:srgbClr val="CC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4" name="Oval 12"/>
          <p:cNvSpPr>
            <a:spLocks noChangeArrowheads="1"/>
          </p:cNvSpPr>
          <p:nvPr/>
        </p:nvSpPr>
        <p:spPr bwMode="auto">
          <a:xfrm>
            <a:off x="1763713" y="1989138"/>
            <a:ext cx="2447925" cy="1584325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5" name="Oval 14"/>
          <p:cNvSpPr>
            <a:spLocks noChangeArrowheads="1"/>
          </p:cNvSpPr>
          <p:nvPr/>
        </p:nvSpPr>
        <p:spPr bwMode="auto">
          <a:xfrm>
            <a:off x="4211638" y="981075"/>
            <a:ext cx="3600450" cy="1728788"/>
          </a:xfrm>
          <a:prstGeom prst="ellipse">
            <a:avLst/>
          </a:prstGeom>
          <a:solidFill>
            <a:srgbClr val="F4F91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6" name="WordArt 15"/>
          <p:cNvSpPr>
            <a:spLocks noChangeArrowheads="1" noChangeShapeType="1" noTextEdit="1"/>
          </p:cNvSpPr>
          <p:nvPr/>
        </p:nvSpPr>
        <p:spPr bwMode="auto">
          <a:xfrm>
            <a:off x="468313" y="1412875"/>
            <a:ext cx="1581150" cy="7715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консультации, </a:t>
            </a:r>
          </a:p>
          <a:p>
            <a:pPr algn="ctr"/>
            <a:r>
              <a:rPr lang="ru-RU" kern="1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обобщение опыта</a:t>
            </a:r>
          </a:p>
        </p:txBody>
      </p:sp>
      <p:sp>
        <p:nvSpPr>
          <p:cNvPr id="46087" name="WordArt 16"/>
          <p:cNvSpPr>
            <a:spLocks noChangeArrowheads="1" noChangeShapeType="1" noTextEdit="1"/>
          </p:cNvSpPr>
          <p:nvPr/>
        </p:nvSpPr>
        <p:spPr bwMode="auto">
          <a:xfrm>
            <a:off x="2195513" y="2133600"/>
            <a:ext cx="1657350" cy="11303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семинары, </a:t>
            </a:r>
          </a:p>
          <a:p>
            <a:pPr algn="ctr"/>
            <a:r>
              <a:rPr lang="ru-RU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педагогические</a:t>
            </a:r>
          </a:p>
          <a:p>
            <a:pPr algn="ctr"/>
            <a:r>
              <a:rPr lang="ru-RU" sz="1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советы</a:t>
            </a:r>
          </a:p>
        </p:txBody>
      </p:sp>
      <p:sp>
        <p:nvSpPr>
          <p:cNvPr id="46088" name="WordArt 18"/>
          <p:cNvSpPr>
            <a:spLocks noChangeArrowheads="1" noChangeShapeType="1" noTextEdit="1"/>
          </p:cNvSpPr>
          <p:nvPr/>
        </p:nvSpPr>
        <p:spPr bwMode="auto">
          <a:xfrm>
            <a:off x="4787900" y="1125538"/>
            <a:ext cx="2592388" cy="17287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Взаимодействие с инструктором </a:t>
            </a:r>
          </a:p>
          <a:p>
            <a:pPr algn="ctr"/>
            <a:r>
              <a:rPr lang="ru-RU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по физической культуре</a:t>
            </a:r>
          </a:p>
        </p:txBody>
      </p:sp>
      <p:pic>
        <p:nvPicPr>
          <p:cNvPr id="46089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5600" y="4217988"/>
            <a:ext cx="343058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611188" y="4149725"/>
            <a:ext cx="41052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Times New Roman" pitchFamily="18" charset="0"/>
              </a:rPr>
              <a:t>Физкультурные мероприятия включают в себя игры, способствующие развитию двигательной активности у детей 1-3 лет (игры с мячом, с туннелями, с дорожками и т.д.)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60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60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460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460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nimBg="1"/>
      <p:bldP spid="46084" grpId="0" animBg="1"/>
      <p:bldP spid="46085" grpId="0" animBg="1"/>
      <p:bldP spid="460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WordArt 10"/>
          <p:cNvSpPr>
            <a:spLocks noChangeArrowheads="1" noChangeShapeType="1" noTextEdit="1"/>
          </p:cNvSpPr>
          <p:nvPr/>
        </p:nvSpPr>
        <p:spPr bwMode="auto">
          <a:xfrm>
            <a:off x="2051050" y="333375"/>
            <a:ext cx="5359400" cy="74771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струдничество с педагогами</a:t>
            </a:r>
          </a:p>
        </p:txBody>
      </p:sp>
      <p:sp>
        <p:nvSpPr>
          <p:cNvPr id="61445" name="Oval 14"/>
          <p:cNvSpPr>
            <a:spLocks noChangeArrowheads="1"/>
          </p:cNvSpPr>
          <p:nvPr/>
        </p:nvSpPr>
        <p:spPr bwMode="auto">
          <a:xfrm>
            <a:off x="5148263" y="981075"/>
            <a:ext cx="2952750" cy="1728788"/>
          </a:xfrm>
          <a:prstGeom prst="ellipse">
            <a:avLst/>
          </a:prstGeom>
          <a:solidFill>
            <a:srgbClr val="F4F91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2" name="WordArt 18"/>
          <p:cNvSpPr>
            <a:spLocks noChangeArrowheads="1" noChangeShapeType="1" noTextEdit="1"/>
          </p:cNvSpPr>
          <p:nvPr/>
        </p:nvSpPr>
        <p:spPr bwMode="auto">
          <a:xfrm>
            <a:off x="4932363" y="1341438"/>
            <a:ext cx="3241675" cy="11525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Взаимодействие с педагогом</a:t>
            </a:r>
          </a:p>
          <a:p>
            <a:pPr algn="ctr"/>
            <a:r>
              <a:rPr lang="ru-RU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дополнительного образования </a:t>
            </a:r>
          </a:p>
          <a:p>
            <a:pPr algn="ctr"/>
            <a:r>
              <a:rPr lang="ru-RU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по художественному творчеству</a:t>
            </a:r>
          </a:p>
        </p:txBody>
      </p:sp>
      <p:pic>
        <p:nvPicPr>
          <p:cNvPr id="48133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7050" y="4581525"/>
            <a:ext cx="20034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Text Box 14"/>
          <p:cNvSpPr txBox="1">
            <a:spLocks noChangeArrowheads="1"/>
          </p:cNvSpPr>
          <p:nvPr/>
        </p:nvSpPr>
        <p:spPr bwMode="auto">
          <a:xfrm>
            <a:off x="250825" y="3644900"/>
            <a:ext cx="2520950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imes New Roman" pitchFamily="18" charset="0"/>
              </a:rPr>
              <a:t>Музыкальный руководитель приобщает детей к музыке, развивает эмоциональную отзывчивость, музыкальность. Дети с мамами учатся танцевать под музыку, знакомятся с музыкальными инструментами.  Водят хороводы, участвуют в играх-забавах</a:t>
            </a:r>
            <a:r>
              <a:rPr lang="ru-RU"/>
              <a:t> </a:t>
            </a:r>
          </a:p>
        </p:txBody>
      </p:sp>
      <p:sp>
        <p:nvSpPr>
          <p:cNvPr id="61455" name="Oval 12"/>
          <p:cNvSpPr>
            <a:spLocks noChangeArrowheads="1"/>
          </p:cNvSpPr>
          <p:nvPr/>
        </p:nvSpPr>
        <p:spPr bwMode="auto">
          <a:xfrm>
            <a:off x="755650" y="1412875"/>
            <a:ext cx="2447925" cy="1584325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6" name="WordArt 18"/>
          <p:cNvSpPr>
            <a:spLocks noChangeArrowheads="1" noChangeShapeType="1" noTextEdit="1"/>
          </p:cNvSpPr>
          <p:nvPr/>
        </p:nvSpPr>
        <p:spPr bwMode="auto">
          <a:xfrm>
            <a:off x="827088" y="1341438"/>
            <a:ext cx="2592387" cy="17287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Взаимодействие с </a:t>
            </a:r>
          </a:p>
          <a:p>
            <a:pPr algn="ctr"/>
            <a:r>
              <a:rPr lang="ru-RU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музыкальным руководителем</a:t>
            </a:r>
          </a:p>
        </p:txBody>
      </p:sp>
      <p:pic>
        <p:nvPicPr>
          <p:cNvPr id="48137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4652963"/>
            <a:ext cx="2376487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8" name="Rectangle 18"/>
          <p:cNvSpPr>
            <a:spLocks noChangeArrowheads="1"/>
          </p:cNvSpPr>
          <p:nvPr/>
        </p:nvSpPr>
        <p:spPr bwMode="auto">
          <a:xfrm>
            <a:off x="3563938" y="2624138"/>
            <a:ext cx="496887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 b="1">
                <a:latin typeface="Times New Roman" pitchFamily="18" charset="0"/>
              </a:rPr>
              <a:t>художественно – эстетическое развитие детей включают в себя занятия лепкой из пластилина и теста. В ходе этих занятий у детей развивается мелкая моторика пальцев и воображение, они учатся координировать движения рук и приобретают новый сенсорный опыт.</a:t>
            </a:r>
          </a:p>
          <a:p>
            <a:endParaRPr lang="ru-RU" sz="1600" b="1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14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14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 animBg="1"/>
      <p:bldP spid="6145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300"/>
          </a:xfrm>
        </p:spPr>
        <p:txBody>
          <a:bodyPr/>
          <a:lstStyle/>
          <a:p>
            <a:pPr eaLnBrk="1" hangingPunct="1"/>
            <a:endParaRPr lang="ru-RU" sz="36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WordArt 5"/>
          <p:cNvSpPr>
            <a:spLocks noChangeArrowheads="1" noChangeShapeType="1" noTextEdit="1"/>
          </p:cNvSpPr>
          <p:nvPr/>
        </p:nvSpPr>
        <p:spPr bwMode="auto">
          <a:xfrm>
            <a:off x="1547813" y="404813"/>
            <a:ext cx="5616575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взаимодействие с родителями</a:t>
            </a:r>
          </a:p>
        </p:txBody>
      </p:sp>
      <p:sp>
        <p:nvSpPr>
          <p:cNvPr id="50180" name="Text Box 13"/>
          <p:cNvSpPr txBox="1">
            <a:spLocks noChangeArrowheads="1"/>
          </p:cNvSpPr>
          <p:nvPr/>
        </p:nvSpPr>
        <p:spPr bwMode="auto">
          <a:xfrm>
            <a:off x="1763713" y="1484313"/>
            <a:ext cx="53292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  <a:latin typeface="Times New Roman" pitchFamily="18" charset="0"/>
              </a:rPr>
              <a:t>по сенсорному</a:t>
            </a:r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 развитию и воспитанию детей  раннего возраста</a:t>
            </a:r>
            <a:r>
              <a:rPr lang="ru-RU"/>
              <a:t> </a:t>
            </a:r>
          </a:p>
        </p:txBody>
      </p:sp>
      <p:sp>
        <p:nvSpPr>
          <p:cNvPr id="50181" name="Облако 4"/>
          <p:cNvSpPr>
            <a:spLocks/>
          </p:cNvSpPr>
          <p:nvPr/>
        </p:nvSpPr>
        <p:spPr bwMode="auto">
          <a:xfrm>
            <a:off x="0" y="2205038"/>
            <a:ext cx="3024188" cy="2232025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954 w 43200"/>
              <a:gd name="T13" fmla="*/ 6524 h 43200"/>
              <a:gd name="T14" fmla="*/ 34174 w 43200"/>
              <a:gd name="T15" fmla="*/ 34674 h 43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00" h="43200">
                <a:moveTo>
                  <a:pt x="3900" y="14370"/>
                </a:moveTo>
                <a:lnTo>
                  <a:pt x="3899" y="14370"/>
                </a:lnTo>
                <a:cubicBezTo>
                  <a:pt x="3858" y="13959"/>
                  <a:pt x="3838" y="13545"/>
                  <a:pt x="3838" y="13131"/>
                </a:cubicBezTo>
                <a:cubicBezTo>
                  <a:pt x="3838" y="8055"/>
                  <a:pt x="6861" y="3941"/>
                  <a:pt x="10591" y="3941"/>
                </a:cubicBezTo>
                <a:cubicBezTo>
                  <a:pt x="11791" y="3940"/>
                  <a:pt x="12969" y="4376"/>
                  <a:pt x="14005" y="5201"/>
                </a:cubicBezTo>
                <a:lnTo>
                  <a:pt x="14005" y="5202"/>
                </a:lnTo>
                <a:cubicBezTo>
                  <a:pt x="14930" y="2828"/>
                  <a:pt x="16742" y="1343"/>
                  <a:pt x="18715" y="1344"/>
                </a:cubicBezTo>
                <a:cubicBezTo>
                  <a:pt x="20114" y="1344"/>
                  <a:pt x="21458" y="2093"/>
                  <a:pt x="22456" y="3431"/>
                </a:cubicBezTo>
                <a:lnTo>
                  <a:pt x="22456" y="3432"/>
                </a:lnTo>
                <a:cubicBezTo>
                  <a:pt x="23194" y="1415"/>
                  <a:pt x="24707" y="140"/>
                  <a:pt x="26362" y="141"/>
                </a:cubicBezTo>
                <a:cubicBezTo>
                  <a:pt x="27723" y="141"/>
                  <a:pt x="29007" y="1006"/>
                  <a:pt x="29832" y="2481"/>
                </a:cubicBezTo>
                <a:lnTo>
                  <a:pt x="29832" y="2480"/>
                </a:lnTo>
                <a:cubicBezTo>
                  <a:pt x="30755" y="1002"/>
                  <a:pt x="32110" y="149"/>
                  <a:pt x="33538" y="150"/>
                </a:cubicBezTo>
                <a:cubicBezTo>
                  <a:pt x="35888" y="150"/>
                  <a:pt x="37901" y="2435"/>
                  <a:pt x="38318" y="5575"/>
                </a:cubicBezTo>
                <a:lnTo>
                  <a:pt x="38317" y="5576"/>
                </a:lnTo>
                <a:cubicBezTo>
                  <a:pt x="40639" y="6438"/>
                  <a:pt x="42250" y="9313"/>
                  <a:pt x="42250" y="12594"/>
                </a:cubicBezTo>
                <a:cubicBezTo>
                  <a:pt x="42250" y="13579"/>
                  <a:pt x="42103" y="14554"/>
                  <a:pt x="41818" y="15460"/>
                </a:cubicBezTo>
                <a:lnTo>
                  <a:pt x="41818" y="15459"/>
                </a:lnTo>
                <a:cubicBezTo>
                  <a:pt x="42727" y="17070"/>
                  <a:pt x="43220" y="19044"/>
                  <a:pt x="43220" y="21076"/>
                </a:cubicBezTo>
                <a:cubicBezTo>
                  <a:pt x="43220" y="25663"/>
                  <a:pt x="40741" y="29553"/>
                  <a:pt x="37404" y="30203"/>
                </a:cubicBezTo>
                <a:lnTo>
                  <a:pt x="37403" y="30202"/>
                </a:lnTo>
                <a:cubicBezTo>
                  <a:pt x="37378" y="34523"/>
                  <a:pt x="34795" y="38006"/>
                  <a:pt x="31619" y="38007"/>
                </a:cubicBezTo>
                <a:cubicBezTo>
                  <a:pt x="30535" y="38007"/>
                  <a:pt x="29474" y="37593"/>
                  <a:pt x="28555" y="36813"/>
                </a:cubicBezTo>
                <a:lnTo>
                  <a:pt x="28556" y="36813"/>
                </a:lnTo>
                <a:cubicBezTo>
                  <a:pt x="27694" y="40699"/>
                  <a:pt x="25069" y="43357"/>
                  <a:pt x="22094" y="43358"/>
                </a:cubicBezTo>
                <a:cubicBezTo>
                  <a:pt x="19839" y="43358"/>
                  <a:pt x="17733" y="41821"/>
                  <a:pt x="16480" y="39263"/>
                </a:cubicBezTo>
                <a:lnTo>
                  <a:pt x="16480" y="39264"/>
                </a:lnTo>
                <a:cubicBezTo>
                  <a:pt x="15279" y="40250"/>
                  <a:pt x="13904" y="40770"/>
                  <a:pt x="12503" y="40771"/>
                </a:cubicBezTo>
                <a:cubicBezTo>
                  <a:pt x="9735" y="40771"/>
                  <a:pt x="7180" y="38748"/>
                  <a:pt x="5804" y="35469"/>
                </a:cubicBezTo>
                <a:lnTo>
                  <a:pt x="5803" y="35469"/>
                </a:lnTo>
                <a:cubicBezTo>
                  <a:pt x="5635" y="35496"/>
                  <a:pt x="5465" y="35509"/>
                  <a:pt x="5296" y="35510"/>
                </a:cubicBezTo>
                <a:cubicBezTo>
                  <a:pt x="2888" y="35510"/>
                  <a:pt x="936" y="32860"/>
                  <a:pt x="936" y="29592"/>
                </a:cubicBezTo>
                <a:cubicBezTo>
                  <a:pt x="935" y="28090"/>
                  <a:pt x="1356" y="26644"/>
                  <a:pt x="2112" y="25547"/>
                </a:cubicBezTo>
                <a:lnTo>
                  <a:pt x="2113" y="25547"/>
                </a:lnTo>
                <a:cubicBezTo>
                  <a:pt x="781" y="24481"/>
                  <a:pt x="-36" y="22528"/>
                  <a:pt x="-36" y="20418"/>
                </a:cubicBezTo>
                <a:cubicBezTo>
                  <a:pt x="-37" y="17370"/>
                  <a:pt x="1647" y="14817"/>
                  <a:pt x="3863" y="14504"/>
                </a:cubicBezTo>
                <a:close/>
              </a:path>
              <a:path w="43200" h="43200" fill="none">
                <a:moveTo>
                  <a:pt x="4693" y="26177"/>
                </a:moveTo>
                <a:lnTo>
                  <a:pt x="4693" y="26177"/>
                </a:lnTo>
                <a:cubicBezTo>
                  <a:pt x="4580" y="26189"/>
                  <a:pt x="4468" y="26194"/>
                  <a:pt x="4356" y="26195"/>
                </a:cubicBezTo>
                <a:cubicBezTo>
                  <a:pt x="3584" y="26195"/>
                  <a:pt x="2826" y="25913"/>
                  <a:pt x="2160" y="25379"/>
                </a:cubicBezTo>
                <a:moveTo>
                  <a:pt x="6928" y="34899"/>
                </a:moveTo>
                <a:lnTo>
                  <a:pt x="6927" y="34898"/>
                </a:lnTo>
                <a:cubicBezTo>
                  <a:pt x="6572" y="35091"/>
                  <a:pt x="6200" y="35219"/>
                  <a:pt x="5820" y="35280"/>
                </a:cubicBezTo>
                <a:moveTo>
                  <a:pt x="16478" y="39090"/>
                </a:moveTo>
                <a:lnTo>
                  <a:pt x="16477" y="39090"/>
                </a:lnTo>
                <a:cubicBezTo>
                  <a:pt x="16210" y="38544"/>
                  <a:pt x="15986" y="37960"/>
                  <a:pt x="15809" y="37350"/>
                </a:cubicBezTo>
                <a:moveTo>
                  <a:pt x="28827" y="34751"/>
                </a:moveTo>
                <a:lnTo>
                  <a:pt x="28826" y="34750"/>
                </a:lnTo>
                <a:cubicBezTo>
                  <a:pt x="28787" y="35398"/>
                  <a:pt x="28698" y="36038"/>
                  <a:pt x="28560" y="36660"/>
                </a:cubicBezTo>
                <a:moveTo>
                  <a:pt x="34129" y="22954"/>
                </a:moveTo>
                <a:lnTo>
                  <a:pt x="34128" y="22954"/>
                </a:lnTo>
                <a:cubicBezTo>
                  <a:pt x="36118" y="24271"/>
                  <a:pt x="37381" y="27017"/>
                  <a:pt x="37381" y="30027"/>
                </a:cubicBezTo>
                <a:cubicBezTo>
                  <a:pt x="37381" y="30048"/>
                  <a:pt x="37380" y="30069"/>
                  <a:pt x="37380" y="30090"/>
                </a:cubicBezTo>
                <a:moveTo>
                  <a:pt x="41798" y="15354"/>
                </a:moveTo>
                <a:lnTo>
                  <a:pt x="41798" y="15354"/>
                </a:ln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lnTo>
                  <a:pt x="38324" y="5425"/>
                </a:lnTo>
                <a:cubicBezTo>
                  <a:pt x="38375" y="5811"/>
                  <a:pt x="38401" y="6202"/>
                  <a:pt x="38401" y="6595"/>
                </a:cubicBezTo>
                <a:cubicBezTo>
                  <a:pt x="38401" y="6626"/>
                  <a:pt x="38400" y="6658"/>
                  <a:pt x="38400" y="6690"/>
                </a:cubicBezTo>
                <a:moveTo>
                  <a:pt x="29078" y="3952"/>
                </a:moveTo>
                <a:lnTo>
                  <a:pt x="29078" y="3952"/>
                </a:lnTo>
                <a:cubicBezTo>
                  <a:pt x="29266" y="3369"/>
                  <a:pt x="29516" y="2826"/>
                  <a:pt x="29820" y="2340"/>
                </a:cubicBezTo>
                <a:moveTo>
                  <a:pt x="22141" y="4720"/>
                </a:moveTo>
                <a:lnTo>
                  <a:pt x="22140" y="4719"/>
                </a:lnTo>
                <a:cubicBezTo>
                  <a:pt x="22217" y="4238"/>
                  <a:pt x="22338" y="3771"/>
                  <a:pt x="22500" y="3330"/>
                </a:cubicBezTo>
                <a:moveTo>
                  <a:pt x="14000" y="5192"/>
                </a:moveTo>
                <a:lnTo>
                  <a:pt x="14000" y="5191"/>
                </a:lnTo>
                <a:cubicBezTo>
                  <a:pt x="14471" y="5568"/>
                  <a:pt x="14908" y="6020"/>
                  <a:pt x="15299" y="6540"/>
                </a:cubicBezTo>
                <a:moveTo>
                  <a:pt x="4127" y="15789"/>
                </a:moveTo>
                <a:lnTo>
                  <a:pt x="4127" y="15788"/>
                </a:lnTo>
                <a:cubicBezTo>
                  <a:pt x="4024" y="15324"/>
                  <a:pt x="3948" y="14850"/>
                  <a:pt x="3900" y="14369"/>
                </a:cubicBezTo>
              </a:path>
            </a:pathLst>
          </a:custGeom>
          <a:solidFill>
            <a:schemeClr val="accent1"/>
          </a:solidFill>
          <a:ln w="25400" cap="flat" algn="ctr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48134" name="Text Box 15"/>
          <p:cNvSpPr txBox="1">
            <a:spLocks noChangeArrowheads="1"/>
          </p:cNvSpPr>
          <p:nvPr/>
        </p:nvSpPr>
        <p:spPr bwMode="auto">
          <a:xfrm>
            <a:off x="0" y="2636838"/>
            <a:ext cx="3097213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информационный материал по теме – памятки, папки-передвижки, брошюры и т.д. </a:t>
            </a:r>
          </a:p>
        </p:txBody>
      </p:sp>
      <p:sp>
        <p:nvSpPr>
          <p:cNvPr id="50183" name="Облако 4"/>
          <p:cNvSpPr>
            <a:spLocks/>
          </p:cNvSpPr>
          <p:nvPr/>
        </p:nvSpPr>
        <p:spPr bwMode="auto">
          <a:xfrm>
            <a:off x="4716463" y="2205038"/>
            <a:ext cx="3602037" cy="2519362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954 w 43200"/>
              <a:gd name="T13" fmla="*/ 6524 h 43200"/>
              <a:gd name="T14" fmla="*/ 34174 w 43200"/>
              <a:gd name="T15" fmla="*/ 34674 h 43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00" h="43200">
                <a:moveTo>
                  <a:pt x="3900" y="14370"/>
                </a:moveTo>
                <a:lnTo>
                  <a:pt x="3899" y="14370"/>
                </a:lnTo>
                <a:cubicBezTo>
                  <a:pt x="3858" y="13959"/>
                  <a:pt x="3838" y="13545"/>
                  <a:pt x="3838" y="13131"/>
                </a:cubicBezTo>
                <a:cubicBezTo>
                  <a:pt x="3838" y="8055"/>
                  <a:pt x="6861" y="3941"/>
                  <a:pt x="10591" y="3941"/>
                </a:cubicBezTo>
                <a:cubicBezTo>
                  <a:pt x="11791" y="3940"/>
                  <a:pt x="12969" y="4376"/>
                  <a:pt x="14005" y="5201"/>
                </a:cubicBezTo>
                <a:lnTo>
                  <a:pt x="14005" y="5202"/>
                </a:lnTo>
                <a:cubicBezTo>
                  <a:pt x="14930" y="2828"/>
                  <a:pt x="16742" y="1343"/>
                  <a:pt x="18715" y="1344"/>
                </a:cubicBezTo>
                <a:cubicBezTo>
                  <a:pt x="20114" y="1344"/>
                  <a:pt x="21458" y="2093"/>
                  <a:pt x="22456" y="3431"/>
                </a:cubicBezTo>
                <a:lnTo>
                  <a:pt x="22456" y="3432"/>
                </a:lnTo>
                <a:cubicBezTo>
                  <a:pt x="23194" y="1415"/>
                  <a:pt x="24707" y="140"/>
                  <a:pt x="26362" y="141"/>
                </a:cubicBezTo>
                <a:cubicBezTo>
                  <a:pt x="27723" y="141"/>
                  <a:pt x="29007" y="1006"/>
                  <a:pt x="29832" y="2481"/>
                </a:cubicBezTo>
                <a:lnTo>
                  <a:pt x="29832" y="2480"/>
                </a:lnTo>
                <a:cubicBezTo>
                  <a:pt x="30755" y="1002"/>
                  <a:pt x="32110" y="149"/>
                  <a:pt x="33538" y="150"/>
                </a:cubicBezTo>
                <a:cubicBezTo>
                  <a:pt x="35888" y="150"/>
                  <a:pt x="37901" y="2435"/>
                  <a:pt x="38318" y="5575"/>
                </a:cubicBezTo>
                <a:lnTo>
                  <a:pt x="38317" y="5576"/>
                </a:lnTo>
                <a:cubicBezTo>
                  <a:pt x="40639" y="6438"/>
                  <a:pt x="42250" y="9313"/>
                  <a:pt x="42250" y="12594"/>
                </a:cubicBezTo>
                <a:cubicBezTo>
                  <a:pt x="42250" y="13579"/>
                  <a:pt x="42103" y="14554"/>
                  <a:pt x="41818" y="15460"/>
                </a:cubicBezTo>
                <a:lnTo>
                  <a:pt x="41818" y="15459"/>
                </a:lnTo>
                <a:cubicBezTo>
                  <a:pt x="42727" y="17070"/>
                  <a:pt x="43220" y="19044"/>
                  <a:pt x="43220" y="21076"/>
                </a:cubicBezTo>
                <a:cubicBezTo>
                  <a:pt x="43220" y="25663"/>
                  <a:pt x="40741" y="29553"/>
                  <a:pt x="37404" y="30203"/>
                </a:cubicBezTo>
                <a:lnTo>
                  <a:pt x="37403" y="30202"/>
                </a:lnTo>
                <a:cubicBezTo>
                  <a:pt x="37378" y="34523"/>
                  <a:pt x="34795" y="38006"/>
                  <a:pt x="31619" y="38007"/>
                </a:cubicBezTo>
                <a:cubicBezTo>
                  <a:pt x="30535" y="38007"/>
                  <a:pt x="29474" y="37593"/>
                  <a:pt x="28555" y="36813"/>
                </a:cubicBezTo>
                <a:lnTo>
                  <a:pt x="28556" y="36813"/>
                </a:lnTo>
                <a:cubicBezTo>
                  <a:pt x="27694" y="40699"/>
                  <a:pt x="25069" y="43357"/>
                  <a:pt x="22094" y="43358"/>
                </a:cubicBezTo>
                <a:cubicBezTo>
                  <a:pt x="19839" y="43358"/>
                  <a:pt x="17733" y="41821"/>
                  <a:pt x="16480" y="39263"/>
                </a:cubicBezTo>
                <a:lnTo>
                  <a:pt x="16480" y="39264"/>
                </a:lnTo>
                <a:cubicBezTo>
                  <a:pt x="15279" y="40250"/>
                  <a:pt x="13904" y="40770"/>
                  <a:pt x="12503" y="40771"/>
                </a:cubicBezTo>
                <a:cubicBezTo>
                  <a:pt x="9735" y="40771"/>
                  <a:pt x="7180" y="38748"/>
                  <a:pt x="5804" y="35469"/>
                </a:cubicBezTo>
                <a:lnTo>
                  <a:pt x="5803" y="35469"/>
                </a:lnTo>
                <a:cubicBezTo>
                  <a:pt x="5635" y="35496"/>
                  <a:pt x="5465" y="35509"/>
                  <a:pt x="5296" y="35510"/>
                </a:cubicBezTo>
                <a:cubicBezTo>
                  <a:pt x="2888" y="35510"/>
                  <a:pt x="936" y="32860"/>
                  <a:pt x="936" y="29592"/>
                </a:cubicBezTo>
                <a:cubicBezTo>
                  <a:pt x="935" y="28090"/>
                  <a:pt x="1356" y="26644"/>
                  <a:pt x="2112" y="25547"/>
                </a:cubicBezTo>
                <a:lnTo>
                  <a:pt x="2113" y="25547"/>
                </a:lnTo>
                <a:cubicBezTo>
                  <a:pt x="781" y="24481"/>
                  <a:pt x="-36" y="22528"/>
                  <a:pt x="-36" y="20418"/>
                </a:cubicBezTo>
                <a:cubicBezTo>
                  <a:pt x="-37" y="17370"/>
                  <a:pt x="1647" y="14817"/>
                  <a:pt x="3863" y="14504"/>
                </a:cubicBezTo>
                <a:close/>
              </a:path>
              <a:path w="43200" h="43200" fill="none">
                <a:moveTo>
                  <a:pt x="4693" y="26177"/>
                </a:moveTo>
                <a:lnTo>
                  <a:pt x="4693" y="26177"/>
                </a:lnTo>
                <a:cubicBezTo>
                  <a:pt x="4580" y="26189"/>
                  <a:pt x="4468" y="26194"/>
                  <a:pt x="4356" y="26195"/>
                </a:cubicBezTo>
                <a:cubicBezTo>
                  <a:pt x="3584" y="26195"/>
                  <a:pt x="2826" y="25913"/>
                  <a:pt x="2160" y="25379"/>
                </a:cubicBezTo>
                <a:moveTo>
                  <a:pt x="6928" y="34899"/>
                </a:moveTo>
                <a:lnTo>
                  <a:pt x="6927" y="34898"/>
                </a:lnTo>
                <a:cubicBezTo>
                  <a:pt x="6572" y="35091"/>
                  <a:pt x="6200" y="35219"/>
                  <a:pt x="5820" y="35280"/>
                </a:cubicBezTo>
                <a:moveTo>
                  <a:pt x="16478" y="39090"/>
                </a:moveTo>
                <a:lnTo>
                  <a:pt x="16477" y="39090"/>
                </a:lnTo>
                <a:cubicBezTo>
                  <a:pt x="16210" y="38544"/>
                  <a:pt x="15986" y="37960"/>
                  <a:pt x="15809" y="37350"/>
                </a:cubicBezTo>
                <a:moveTo>
                  <a:pt x="28827" y="34751"/>
                </a:moveTo>
                <a:lnTo>
                  <a:pt x="28826" y="34750"/>
                </a:lnTo>
                <a:cubicBezTo>
                  <a:pt x="28787" y="35398"/>
                  <a:pt x="28698" y="36038"/>
                  <a:pt x="28560" y="36660"/>
                </a:cubicBezTo>
                <a:moveTo>
                  <a:pt x="34129" y="22954"/>
                </a:moveTo>
                <a:lnTo>
                  <a:pt x="34128" y="22954"/>
                </a:lnTo>
                <a:cubicBezTo>
                  <a:pt x="36118" y="24271"/>
                  <a:pt x="37381" y="27017"/>
                  <a:pt x="37381" y="30027"/>
                </a:cubicBezTo>
                <a:cubicBezTo>
                  <a:pt x="37381" y="30048"/>
                  <a:pt x="37380" y="30069"/>
                  <a:pt x="37380" y="30090"/>
                </a:cubicBezTo>
                <a:moveTo>
                  <a:pt x="41798" y="15354"/>
                </a:moveTo>
                <a:lnTo>
                  <a:pt x="41798" y="15354"/>
                </a:ln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lnTo>
                  <a:pt x="38324" y="5425"/>
                </a:lnTo>
                <a:cubicBezTo>
                  <a:pt x="38375" y="5811"/>
                  <a:pt x="38401" y="6202"/>
                  <a:pt x="38401" y="6595"/>
                </a:cubicBezTo>
                <a:cubicBezTo>
                  <a:pt x="38401" y="6626"/>
                  <a:pt x="38400" y="6658"/>
                  <a:pt x="38400" y="6690"/>
                </a:cubicBezTo>
                <a:moveTo>
                  <a:pt x="29078" y="3952"/>
                </a:moveTo>
                <a:lnTo>
                  <a:pt x="29078" y="3952"/>
                </a:lnTo>
                <a:cubicBezTo>
                  <a:pt x="29266" y="3369"/>
                  <a:pt x="29516" y="2826"/>
                  <a:pt x="29820" y="2340"/>
                </a:cubicBezTo>
                <a:moveTo>
                  <a:pt x="22141" y="4720"/>
                </a:moveTo>
                <a:lnTo>
                  <a:pt x="22140" y="4719"/>
                </a:lnTo>
                <a:cubicBezTo>
                  <a:pt x="22217" y="4238"/>
                  <a:pt x="22338" y="3771"/>
                  <a:pt x="22500" y="3330"/>
                </a:cubicBezTo>
                <a:moveTo>
                  <a:pt x="14000" y="5192"/>
                </a:moveTo>
                <a:lnTo>
                  <a:pt x="14000" y="5191"/>
                </a:lnTo>
                <a:cubicBezTo>
                  <a:pt x="14471" y="5568"/>
                  <a:pt x="14908" y="6020"/>
                  <a:pt x="15299" y="6540"/>
                </a:cubicBezTo>
                <a:moveTo>
                  <a:pt x="4127" y="15789"/>
                </a:moveTo>
                <a:lnTo>
                  <a:pt x="4127" y="15788"/>
                </a:lnTo>
                <a:cubicBezTo>
                  <a:pt x="4024" y="15324"/>
                  <a:pt x="3948" y="14850"/>
                  <a:pt x="3900" y="14369"/>
                </a:cubicBezTo>
              </a:path>
            </a:pathLst>
          </a:custGeom>
          <a:solidFill>
            <a:schemeClr val="accent1"/>
          </a:solidFill>
          <a:ln w="25400" cap="flat" algn="ctr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48136" name="Text Box 17"/>
          <p:cNvSpPr txBox="1">
            <a:spLocks noChangeArrowheads="1"/>
          </p:cNvSpPr>
          <p:nvPr/>
        </p:nvSpPr>
        <p:spPr bwMode="auto">
          <a:xfrm>
            <a:off x="5148263" y="2852738"/>
            <a:ext cx="3168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библиотека для родителей – книги по сенсорному развитию и воспитанию детей раннего возраста</a:t>
            </a:r>
            <a:r>
              <a:rPr lang="ru-RU"/>
              <a:t> </a:t>
            </a:r>
          </a:p>
        </p:txBody>
      </p:sp>
      <p:sp>
        <p:nvSpPr>
          <p:cNvPr id="50185" name="Облако 4"/>
          <p:cNvSpPr>
            <a:spLocks/>
          </p:cNvSpPr>
          <p:nvPr/>
        </p:nvSpPr>
        <p:spPr bwMode="auto">
          <a:xfrm>
            <a:off x="2268538" y="3213100"/>
            <a:ext cx="3024187" cy="2232025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954 w 43200"/>
              <a:gd name="T13" fmla="*/ 6524 h 43200"/>
              <a:gd name="T14" fmla="*/ 34174 w 43200"/>
              <a:gd name="T15" fmla="*/ 34674 h 43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00" h="43200">
                <a:moveTo>
                  <a:pt x="3900" y="14370"/>
                </a:moveTo>
                <a:lnTo>
                  <a:pt x="3899" y="14370"/>
                </a:lnTo>
                <a:cubicBezTo>
                  <a:pt x="3858" y="13959"/>
                  <a:pt x="3838" y="13545"/>
                  <a:pt x="3838" y="13131"/>
                </a:cubicBezTo>
                <a:cubicBezTo>
                  <a:pt x="3838" y="8055"/>
                  <a:pt x="6861" y="3941"/>
                  <a:pt x="10591" y="3941"/>
                </a:cubicBezTo>
                <a:cubicBezTo>
                  <a:pt x="11791" y="3940"/>
                  <a:pt x="12969" y="4376"/>
                  <a:pt x="14005" y="5201"/>
                </a:cubicBezTo>
                <a:lnTo>
                  <a:pt x="14005" y="5202"/>
                </a:lnTo>
                <a:cubicBezTo>
                  <a:pt x="14930" y="2828"/>
                  <a:pt x="16742" y="1343"/>
                  <a:pt x="18715" y="1344"/>
                </a:cubicBezTo>
                <a:cubicBezTo>
                  <a:pt x="20114" y="1344"/>
                  <a:pt x="21458" y="2093"/>
                  <a:pt x="22456" y="3431"/>
                </a:cubicBezTo>
                <a:lnTo>
                  <a:pt x="22456" y="3432"/>
                </a:lnTo>
                <a:cubicBezTo>
                  <a:pt x="23194" y="1415"/>
                  <a:pt x="24707" y="140"/>
                  <a:pt x="26362" y="141"/>
                </a:cubicBezTo>
                <a:cubicBezTo>
                  <a:pt x="27723" y="141"/>
                  <a:pt x="29007" y="1006"/>
                  <a:pt x="29832" y="2481"/>
                </a:cubicBezTo>
                <a:lnTo>
                  <a:pt x="29832" y="2480"/>
                </a:lnTo>
                <a:cubicBezTo>
                  <a:pt x="30755" y="1002"/>
                  <a:pt x="32110" y="149"/>
                  <a:pt x="33538" y="150"/>
                </a:cubicBezTo>
                <a:cubicBezTo>
                  <a:pt x="35888" y="150"/>
                  <a:pt x="37901" y="2435"/>
                  <a:pt x="38318" y="5575"/>
                </a:cubicBezTo>
                <a:lnTo>
                  <a:pt x="38317" y="5576"/>
                </a:lnTo>
                <a:cubicBezTo>
                  <a:pt x="40639" y="6438"/>
                  <a:pt x="42250" y="9313"/>
                  <a:pt x="42250" y="12594"/>
                </a:cubicBezTo>
                <a:cubicBezTo>
                  <a:pt x="42250" y="13579"/>
                  <a:pt x="42103" y="14554"/>
                  <a:pt x="41818" y="15460"/>
                </a:cubicBezTo>
                <a:lnTo>
                  <a:pt x="41818" y="15459"/>
                </a:lnTo>
                <a:cubicBezTo>
                  <a:pt x="42727" y="17070"/>
                  <a:pt x="43220" y="19044"/>
                  <a:pt x="43220" y="21076"/>
                </a:cubicBezTo>
                <a:cubicBezTo>
                  <a:pt x="43220" y="25663"/>
                  <a:pt x="40741" y="29553"/>
                  <a:pt x="37404" y="30203"/>
                </a:cubicBezTo>
                <a:lnTo>
                  <a:pt x="37403" y="30202"/>
                </a:lnTo>
                <a:cubicBezTo>
                  <a:pt x="37378" y="34523"/>
                  <a:pt x="34795" y="38006"/>
                  <a:pt x="31619" y="38007"/>
                </a:cubicBezTo>
                <a:cubicBezTo>
                  <a:pt x="30535" y="38007"/>
                  <a:pt x="29474" y="37593"/>
                  <a:pt x="28555" y="36813"/>
                </a:cubicBezTo>
                <a:lnTo>
                  <a:pt x="28556" y="36813"/>
                </a:lnTo>
                <a:cubicBezTo>
                  <a:pt x="27694" y="40699"/>
                  <a:pt x="25069" y="43357"/>
                  <a:pt x="22094" y="43358"/>
                </a:cubicBezTo>
                <a:cubicBezTo>
                  <a:pt x="19839" y="43358"/>
                  <a:pt x="17733" y="41821"/>
                  <a:pt x="16480" y="39263"/>
                </a:cubicBezTo>
                <a:lnTo>
                  <a:pt x="16480" y="39264"/>
                </a:lnTo>
                <a:cubicBezTo>
                  <a:pt x="15279" y="40250"/>
                  <a:pt x="13904" y="40770"/>
                  <a:pt x="12503" y="40771"/>
                </a:cubicBezTo>
                <a:cubicBezTo>
                  <a:pt x="9735" y="40771"/>
                  <a:pt x="7180" y="38748"/>
                  <a:pt x="5804" y="35469"/>
                </a:cubicBezTo>
                <a:lnTo>
                  <a:pt x="5803" y="35469"/>
                </a:lnTo>
                <a:cubicBezTo>
                  <a:pt x="5635" y="35496"/>
                  <a:pt x="5465" y="35509"/>
                  <a:pt x="5296" y="35510"/>
                </a:cubicBezTo>
                <a:cubicBezTo>
                  <a:pt x="2888" y="35510"/>
                  <a:pt x="936" y="32860"/>
                  <a:pt x="936" y="29592"/>
                </a:cubicBezTo>
                <a:cubicBezTo>
                  <a:pt x="935" y="28090"/>
                  <a:pt x="1356" y="26644"/>
                  <a:pt x="2112" y="25547"/>
                </a:cubicBezTo>
                <a:lnTo>
                  <a:pt x="2113" y="25547"/>
                </a:lnTo>
                <a:cubicBezTo>
                  <a:pt x="781" y="24481"/>
                  <a:pt x="-36" y="22528"/>
                  <a:pt x="-36" y="20418"/>
                </a:cubicBezTo>
                <a:cubicBezTo>
                  <a:pt x="-37" y="17370"/>
                  <a:pt x="1647" y="14817"/>
                  <a:pt x="3863" y="14504"/>
                </a:cubicBezTo>
                <a:close/>
              </a:path>
              <a:path w="43200" h="43200" fill="none">
                <a:moveTo>
                  <a:pt x="4693" y="26177"/>
                </a:moveTo>
                <a:lnTo>
                  <a:pt x="4693" y="26177"/>
                </a:lnTo>
                <a:cubicBezTo>
                  <a:pt x="4580" y="26189"/>
                  <a:pt x="4468" y="26194"/>
                  <a:pt x="4356" y="26195"/>
                </a:cubicBezTo>
                <a:cubicBezTo>
                  <a:pt x="3584" y="26195"/>
                  <a:pt x="2826" y="25913"/>
                  <a:pt x="2160" y="25379"/>
                </a:cubicBezTo>
                <a:moveTo>
                  <a:pt x="6928" y="34899"/>
                </a:moveTo>
                <a:lnTo>
                  <a:pt x="6927" y="34898"/>
                </a:lnTo>
                <a:cubicBezTo>
                  <a:pt x="6572" y="35091"/>
                  <a:pt x="6200" y="35219"/>
                  <a:pt x="5820" y="35280"/>
                </a:cubicBezTo>
                <a:moveTo>
                  <a:pt x="16478" y="39090"/>
                </a:moveTo>
                <a:lnTo>
                  <a:pt x="16477" y="39090"/>
                </a:lnTo>
                <a:cubicBezTo>
                  <a:pt x="16210" y="38544"/>
                  <a:pt x="15986" y="37960"/>
                  <a:pt x="15809" y="37350"/>
                </a:cubicBezTo>
                <a:moveTo>
                  <a:pt x="28827" y="34751"/>
                </a:moveTo>
                <a:lnTo>
                  <a:pt x="28826" y="34750"/>
                </a:lnTo>
                <a:cubicBezTo>
                  <a:pt x="28787" y="35398"/>
                  <a:pt x="28698" y="36038"/>
                  <a:pt x="28560" y="36660"/>
                </a:cubicBezTo>
                <a:moveTo>
                  <a:pt x="34129" y="22954"/>
                </a:moveTo>
                <a:lnTo>
                  <a:pt x="34128" y="22954"/>
                </a:lnTo>
                <a:cubicBezTo>
                  <a:pt x="36118" y="24271"/>
                  <a:pt x="37381" y="27017"/>
                  <a:pt x="37381" y="30027"/>
                </a:cubicBezTo>
                <a:cubicBezTo>
                  <a:pt x="37381" y="30048"/>
                  <a:pt x="37380" y="30069"/>
                  <a:pt x="37380" y="30090"/>
                </a:cubicBezTo>
                <a:moveTo>
                  <a:pt x="41798" y="15354"/>
                </a:moveTo>
                <a:lnTo>
                  <a:pt x="41798" y="15354"/>
                </a:ln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lnTo>
                  <a:pt x="38324" y="5425"/>
                </a:lnTo>
                <a:cubicBezTo>
                  <a:pt x="38375" y="5811"/>
                  <a:pt x="38401" y="6202"/>
                  <a:pt x="38401" y="6595"/>
                </a:cubicBezTo>
                <a:cubicBezTo>
                  <a:pt x="38401" y="6626"/>
                  <a:pt x="38400" y="6658"/>
                  <a:pt x="38400" y="6690"/>
                </a:cubicBezTo>
                <a:moveTo>
                  <a:pt x="29078" y="3952"/>
                </a:moveTo>
                <a:lnTo>
                  <a:pt x="29078" y="3952"/>
                </a:lnTo>
                <a:cubicBezTo>
                  <a:pt x="29266" y="3369"/>
                  <a:pt x="29516" y="2826"/>
                  <a:pt x="29820" y="2340"/>
                </a:cubicBezTo>
                <a:moveTo>
                  <a:pt x="22141" y="4720"/>
                </a:moveTo>
                <a:lnTo>
                  <a:pt x="22140" y="4719"/>
                </a:lnTo>
                <a:cubicBezTo>
                  <a:pt x="22217" y="4238"/>
                  <a:pt x="22338" y="3771"/>
                  <a:pt x="22500" y="3330"/>
                </a:cubicBezTo>
                <a:moveTo>
                  <a:pt x="14000" y="5192"/>
                </a:moveTo>
                <a:lnTo>
                  <a:pt x="14000" y="5191"/>
                </a:lnTo>
                <a:cubicBezTo>
                  <a:pt x="14471" y="5568"/>
                  <a:pt x="14908" y="6020"/>
                  <a:pt x="15299" y="6540"/>
                </a:cubicBezTo>
                <a:moveTo>
                  <a:pt x="4127" y="15789"/>
                </a:moveTo>
                <a:lnTo>
                  <a:pt x="4127" y="15788"/>
                </a:lnTo>
                <a:cubicBezTo>
                  <a:pt x="4024" y="15324"/>
                  <a:pt x="3948" y="14850"/>
                  <a:pt x="3900" y="14369"/>
                </a:cubicBezTo>
              </a:path>
            </a:pathLst>
          </a:custGeom>
          <a:solidFill>
            <a:schemeClr val="bg2"/>
          </a:solidFill>
          <a:ln w="25400" cap="flat" algn="ctr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48138" name="Text Box 19"/>
          <p:cNvSpPr txBox="1">
            <a:spLocks noChangeArrowheads="1"/>
          </p:cNvSpPr>
          <p:nvPr/>
        </p:nvSpPr>
        <p:spPr bwMode="auto">
          <a:xfrm>
            <a:off x="2555875" y="3500438"/>
            <a:ext cx="23764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  <a:latin typeface="Times New Roman" pitchFamily="18" charset="0"/>
              </a:rPr>
              <a:t>Семинар-практикум,  – организация  сенсорного воспитания ребенка в семье. </a:t>
            </a:r>
          </a:p>
        </p:txBody>
      </p:sp>
      <p:sp>
        <p:nvSpPr>
          <p:cNvPr id="50187" name="Облако 4"/>
          <p:cNvSpPr>
            <a:spLocks/>
          </p:cNvSpPr>
          <p:nvPr/>
        </p:nvSpPr>
        <p:spPr bwMode="auto">
          <a:xfrm>
            <a:off x="5364163" y="4437063"/>
            <a:ext cx="3024187" cy="2232025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954 w 43200"/>
              <a:gd name="T13" fmla="*/ 6524 h 43200"/>
              <a:gd name="T14" fmla="*/ 34174 w 43200"/>
              <a:gd name="T15" fmla="*/ 34674 h 43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00" h="43200">
                <a:moveTo>
                  <a:pt x="3900" y="14370"/>
                </a:moveTo>
                <a:lnTo>
                  <a:pt x="3899" y="14370"/>
                </a:lnTo>
                <a:cubicBezTo>
                  <a:pt x="3858" y="13959"/>
                  <a:pt x="3838" y="13545"/>
                  <a:pt x="3838" y="13131"/>
                </a:cubicBezTo>
                <a:cubicBezTo>
                  <a:pt x="3838" y="8055"/>
                  <a:pt x="6861" y="3941"/>
                  <a:pt x="10591" y="3941"/>
                </a:cubicBezTo>
                <a:cubicBezTo>
                  <a:pt x="11791" y="3940"/>
                  <a:pt x="12969" y="4376"/>
                  <a:pt x="14005" y="5201"/>
                </a:cubicBezTo>
                <a:lnTo>
                  <a:pt x="14005" y="5202"/>
                </a:lnTo>
                <a:cubicBezTo>
                  <a:pt x="14930" y="2828"/>
                  <a:pt x="16742" y="1343"/>
                  <a:pt x="18715" y="1344"/>
                </a:cubicBezTo>
                <a:cubicBezTo>
                  <a:pt x="20114" y="1344"/>
                  <a:pt x="21458" y="2093"/>
                  <a:pt x="22456" y="3431"/>
                </a:cubicBezTo>
                <a:lnTo>
                  <a:pt x="22456" y="3432"/>
                </a:lnTo>
                <a:cubicBezTo>
                  <a:pt x="23194" y="1415"/>
                  <a:pt x="24707" y="140"/>
                  <a:pt x="26362" y="141"/>
                </a:cubicBezTo>
                <a:cubicBezTo>
                  <a:pt x="27723" y="141"/>
                  <a:pt x="29007" y="1006"/>
                  <a:pt x="29832" y="2481"/>
                </a:cubicBezTo>
                <a:lnTo>
                  <a:pt x="29832" y="2480"/>
                </a:lnTo>
                <a:cubicBezTo>
                  <a:pt x="30755" y="1002"/>
                  <a:pt x="32110" y="149"/>
                  <a:pt x="33538" y="150"/>
                </a:cubicBezTo>
                <a:cubicBezTo>
                  <a:pt x="35888" y="150"/>
                  <a:pt x="37901" y="2435"/>
                  <a:pt x="38318" y="5575"/>
                </a:cubicBezTo>
                <a:lnTo>
                  <a:pt x="38317" y="5576"/>
                </a:lnTo>
                <a:cubicBezTo>
                  <a:pt x="40639" y="6438"/>
                  <a:pt x="42250" y="9313"/>
                  <a:pt x="42250" y="12594"/>
                </a:cubicBezTo>
                <a:cubicBezTo>
                  <a:pt x="42250" y="13579"/>
                  <a:pt x="42103" y="14554"/>
                  <a:pt x="41818" y="15460"/>
                </a:cubicBezTo>
                <a:lnTo>
                  <a:pt x="41818" y="15459"/>
                </a:lnTo>
                <a:cubicBezTo>
                  <a:pt x="42727" y="17070"/>
                  <a:pt x="43220" y="19044"/>
                  <a:pt x="43220" y="21076"/>
                </a:cubicBezTo>
                <a:cubicBezTo>
                  <a:pt x="43220" y="25663"/>
                  <a:pt x="40741" y="29553"/>
                  <a:pt x="37404" y="30203"/>
                </a:cubicBezTo>
                <a:lnTo>
                  <a:pt x="37403" y="30202"/>
                </a:lnTo>
                <a:cubicBezTo>
                  <a:pt x="37378" y="34523"/>
                  <a:pt x="34795" y="38006"/>
                  <a:pt x="31619" y="38007"/>
                </a:cubicBezTo>
                <a:cubicBezTo>
                  <a:pt x="30535" y="38007"/>
                  <a:pt x="29474" y="37593"/>
                  <a:pt x="28555" y="36813"/>
                </a:cubicBezTo>
                <a:lnTo>
                  <a:pt x="28556" y="36813"/>
                </a:lnTo>
                <a:cubicBezTo>
                  <a:pt x="27694" y="40699"/>
                  <a:pt x="25069" y="43357"/>
                  <a:pt x="22094" y="43358"/>
                </a:cubicBezTo>
                <a:cubicBezTo>
                  <a:pt x="19839" y="43358"/>
                  <a:pt x="17733" y="41821"/>
                  <a:pt x="16480" y="39263"/>
                </a:cubicBezTo>
                <a:lnTo>
                  <a:pt x="16480" y="39264"/>
                </a:lnTo>
                <a:cubicBezTo>
                  <a:pt x="15279" y="40250"/>
                  <a:pt x="13904" y="40770"/>
                  <a:pt x="12503" y="40771"/>
                </a:cubicBezTo>
                <a:cubicBezTo>
                  <a:pt x="9735" y="40771"/>
                  <a:pt x="7180" y="38748"/>
                  <a:pt x="5804" y="35469"/>
                </a:cubicBezTo>
                <a:lnTo>
                  <a:pt x="5803" y="35469"/>
                </a:lnTo>
                <a:cubicBezTo>
                  <a:pt x="5635" y="35496"/>
                  <a:pt x="5465" y="35509"/>
                  <a:pt x="5296" y="35510"/>
                </a:cubicBezTo>
                <a:cubicBezTo>
                  <a:pt x="2888" y="35510"/>
                  <a:pt x="936" y="32860"/>
                  <a:pt x="936" y="29592"/>
                </a:cubicBezTo>
                <a:cubicBezTo>
                  <a:pt x="935" y="28090"/>
                  <a:pt x="1356" y="26644"/>
                  <a:pt x="2112" y="25547"/>
                </a:cubicBezTo>
                <a:lnTo>
                  <a:pt x="2113" y="25547"/>
                </a:lnTo>
                <a:cubicBezTo>
                  <a:pt x="781" y="24481"/>
                  <a:pt x="-36" y="22528"/>
                  <a:pt x="-36" y="20418"/>
                </a:cubicBezTo>
                <a:cubicBezTo>
                  <a:pt x="-37" y="17370"/>
                  <a:pt x="1647" y="14817"/>
                  <a:pt x="3863" y="14504"/>
                </a:cubicBezTo>
                <a:close/>
              </a:path>
              <a:path w="43200" h="43200" fill="none">
                <a:moveTo>
                  <a:pt x="4693" y="26177"/>
                </a:moveTo>
                <a:lnTo>
                  <a:pt x="4693" y="26177"/>
                </a:lnTo>
                <a:cubicBezTo>
                  <a:pt x="4580" y="26189"/>
                  <a:pt x="4468" y="26194"/>
                  <a:pt x="4356" y="26195"/>
                </a:cubicBezTo>
                <a:cubicBezTo>
                  <a:pt x="3584" y="26195"/>
                  <a:pt x="2826" y="25913"/>
                  <a:pt x="2160" y="25379"/>
                </a:cubicBezTo>
                <a:moveTo>
                  <a:pt x="6928" y="34899"/>
                </a:moveTo>
                <a:lnTo>
                  <a:pt x="6927" y="34898"/>
                </a:lnTo>
                <a:cubicBezTo>
                  <a:pt x="6572" y="35091"/>
                  <a:pt x="6200" y="35219"/>
                  <a:pt x="5820" y="35280"/>
                </a:cubicBezTo>
                <a:moveTo>
                  <a:pt x="16478" y="39090"/>
                </a:moveTo>
                <a:lnTo>
                  <a:pt x="16477" y="39090"/>
                </a:lnTo>
                <a:cubicBezTo>
                  <a:pt x="16210" y="38544"/>
                  <a:pt x="15986" y="37960"/>
                  <a:pt x="15809" y="37350"/>
                </a:cubicBezTo>
                <a:moveTo>
                  <a:pt x="28827" y="34751"/>
                </a:moveTo>
                <a:lnTo>
                  <a:pt x="28826" y="34750"/>
                </a:lnTo>
                <a:cubicBezTo>
                  <a:pt x="28787" y="35398"/>
                  <a:pt x="28698" y="36038"/>
                  <a:pt x="28560" y="36660"/>
                </a:cubicBezTo>
                <a:moveTo>
                  <a:pt x="34129" y="22954"/>
                </a:moveTo>
                <a:lnTo>
                  <a:pt x="34128" y="22954"/>
                </a:lnTo>
                <a:cubicBezTo>
                  <a:pt x="36118" y="24271"/>
                  <a:pt x="37381" y="27017"/>
                  <a:pt x="37381" y="30027"/>
                </a:cubicBezTo>
                <a:cubicBezTo>
                  <a:pt x="37381" y="30048"/>
                  <a:pt x="37380" y="30069"/>
                  <a:pt x="37380" y="30090"/>
                </a:cubicBezTo>
                <a:moveTo>
                  <a:pt x="41798" y="15354"/>
                </a:moveTo>
                <a:lnTo>
                  <a:pt x="41798" y="15354"/>
                </a:ln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lnTo>
                  <a:pt x="38324" y="5425"/>
                </a:lnTo>
                <a:cubicBezTo>
                  <a:pt x="38375" y="5811"/>
                  <a:pt x="38401" y="6202"/>
                  <a:pt x="38401" y="6595"/>
                </a:cubicBezTo>
                <a:cubicBezTo>
                  <a:pt x="38401" y="6626"/>
                  <a:pt x="38400" y="6658"/>
                  <a:pt x="38400" y="6690"/>
                </a:cubicBezTo>
                <a:moveTo>
                  <a:pt x="29078" y="3952"/>
                </a:moveTo>
                <a:lnTo>
                  <a:pt x="29078" y="3952"/>
                </a:lnTo>
                <a:cubicBezTo>
                  <a:pt x="29266" y="3369"/>
                  <a:pt x="29516" y="2826"/>
                  <a:pt x="29820" y="2340"/>
                </a:cubicBezTo>
                <a:moveTo>
                  <a:pt x="22141" y="4720"/>
                </a:moveTo>
                <a:lnTo>
                  <a:pt x="22140" y="4719"/>
                </a:lnTo>
                <a:cubicBezTo>
                  <a:pt x="22217" y="4238"/>
                  <a:pt x="22338" y="3771"/>
                  <a:pt x="22500" y="3330"/>
                </a:cubicBezTo>
                <a:moveTo>
                  <a:pt x="14000" y="5192"/>
                </a:moveTo>
                <a:lnTo>
                  <a:pt x="14000" y="5191"/>
                </a:lnTo>
                <a:cubicBezTo>
                  <a:pt x="14471" y="5568"/>
                  <a:pt x="14908" y="6020"/>
                  <a:pt x="15299" y="6540"/>
                </a:cubicBezTo>
                <a:moveTo>
                  <a:pt x="4127" y="15789"/>
                </a:moveTo>
                <a:lnTo>
                  <a:pt x="4127" y="15788"/>
                </a:lnTo>
                <a:cubicBezTo>
                  <a:pt x="4024" y="15324"/>
                  <a:pt x="3948" y="14850"/>
                  <a:pt x="3900" y="14369"/>
                </a:cubicBezTo>
              </a:path>
            </a:pathLst>
          </a:custGeom>
          <a:solidFill>
            <a:schemeClr val="accent1"/>
          </a:solidFill>
          <a:ln w="25400" cap="flat" algn="ctr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48140" name="Text Box 23"/>
          <p:cNvSpPr txBox="1">
            <a:spLocks noChangeArrowheads="1"/>
          </p:cNvSpPr>
          <p:nvPr/>
        </p:nvSpPr>
        <p:spPr bwMode="auto">
          <a:xfrm>
            <a:off x="5651500" y="5013325"/>
            <a:ext cx="30972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Индивидуальные консультации – организация консультаций по инициативе родителя. </a:t>
            </a:r>
          </a:p>
        </p:txBody>
      </p:sp>
      <p:sp>
        <p:nvSpPr>
          <p:cNvPr id="50189" name="Облако 4"/>
          <p:cNvSpPr>
            <a:spLocks/>
          </p:cNvSpPr>
          <p:nvPr/>
        </p:nvSpPr>
        <p:spPr bwMode="auto">
          <a:xfrm>
            <a:off x="0" y="4625975"/>
            <a:ext cx="3024188" cy="2232025"/>
          </a:xfrm>
          <a:custGeom>
            <a:avLst/>
            <a:gdLst>
              <a:gd name="T0" fmla="*/ 2147483647 w 43200"/>
              <a:gd name="T1" fmla="*/ 2147483647 h 43200"/>
              <a:gd name="T2" fmla="*/ 2147483647 w 43200"/>
              <a:gd name="T3" fmla="*/ 2147483647 h 43200"/>
              <a:gd name="T4" fmla="*/ 2147483647 w 43200"/>
              <a:gd name="T5" fmla="*/ 2147483647 h 43200"/>
              <a:gd name="T6" fmla="*/ 2147483647 w 43200"/>
              <a:gd name="T7" fmla="*/ 2147483647 h 43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5954 w 43200"/>
              <a:gd name="T13" fmla="*/ 6524 h 43200"/>
              <a:gd name="T14" fmla="*/ 34174 w 43200"/>
              <a:gd name="T15" fmla="*/ 34674 h 43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200" h="43200">
                <a:moveTo>
                  <a:pt x="3900" y="14370"/>
                </a:moveTo>
                <a:lnTo>
                  <a:pt x="3899" y="14370"/>
                </a:lnTo>
                <a:cubicBezTo>
                  <a:pt x="3858" y="13959"/>
                  <a:pt x="3838" y="13545"/>
                  <a:pt x="3838" y="13131"/>
                </a:cubicBezTo>
                <a:cubicBezTo>
                  <a:pt x="3838" y="8055"/>
                  <a:pt x="6861" y="3941"/>
                  <a:pt x="10591" y="3941"/>
                </a:cubicBezTo>
                <a:cubicBezTo>
                  <a:pt x="11791" y="3940"/>
                  <a:pt x="12969" y="4376"/>
                  <a:pt x="14005" y="5201"/>
                </a:cubicBezTo>
                <a:lnTo>
                  <a:pt x="14005" y="5202"/>
                </a:lnTo>
                <a:cubicBezTo>
                  <a:pt x="14930" y="2828"/>
                  <a:pt x="16742" y="1343"/>
                  <a:pt x="18715" y="1344"/>
                </a:cubicBezTo>
                <a:cubicBezTo>
                  <a:pt x="20114" y="1344"/>
                  <a:pt x="21458" y="2093"/>
                  <a:pt x="22456" y="3431"/>
                </a:cubicBezTo>
                <a:lnTo>
                  <a:pt x="22456" y="3432"/>
                </a:lnTo>
                <a:cubicBezTo>
                  <a:pt x="23194" y="1415"/>
                  <a:pt x="24707" y="140"/>
                  <a:pt x="26362" y="141"/>
                </a:cubicBezTo>
                <a:cubicBezTo>
                  <a:pt x="27723" y="141"/>
                  <a:pt x="29007" y="1006"/>
                  <a:pt x="29832" y="2481"/>
                </a:cubicBezTo>
                <a:lnTo>
                  <a:pt x="29832" y="2480"/>
                </a:lnTo>
                <a:cubicBezTo>
                  <a:pt x="30755" y="1002"/>
                  <a:pt x="32110" y="149"/>
                  <a:pt x="33538" y="150"/>
                </a:cubicBezTo>
                <a:cubicBezTo>
                  <a:pt x="35888" y="150"/>
                  <a:pt x="37901" y="2435"/>
                  <a:pt x="38318" y="5575"/>
                </a:cubicBezTo>
                <a:lnTo>
                  <a:pt x="38317" y="5576"/>
                </a:lnTo>
                <a:cubicBezTo>
                  <a:pt x="40639" y="6438"/>
                  <a:pt x="42250" y="9313"/>
                  <a:pt x="42250" y="12594"/>
                </a:cubicBezTo>
                <a:cubicBezTo>
                  <a:pt x="42250" y="13579"/>
                  <a:pt x="42103" y="14554"/>
                  <a:pt x="41818" y="15460"/>
                </a:cubicBezTo>
                <a:lnTo>
                  <a:pt x="41818" y="15459"/>
                </a:lnTo>
                <a:cubicBezTo>
                  <a:pt x="42727" y="17070"/>
                  <a:pt x="43220" y="19044"/>
                  <a:pt x="43220" y="21076"/>
                </a:cubicBezTo>
                <a:cubicBezTo>
                  <a:pt x="43220" y="25663"/>
                  <a:pt x="40741" y="29553"/>
                  <a:pt x="37404" y="30203"/>
                </a:cubicBezTo>
                <a:lnTo>
                  <a:pt x="37403" y="30202"/>
                </a:lnTo>
                <a:cubicBezTo>
                  <a:pt x="37378" y="34523"/>
                  <a:pt x="34795" y="38006"/>
                  <a:pt x="31619" y="38007"/>
                </a:cubicBezTo>
                <a:cubicBezTo>
                  <a:pt x="30535" y="38007"/>
                  <a:pt x="29474" y="37593"/>
                  <a:pt x="28555" y="36813"/>
                </a:cubicBezTo>
                <a:lnTo>
                  <a:pt x="28556" y="36813"/>
                </a:lnTo>
                <a:cubicBezTo>
                  <a:pt x="27694" y="40699"/>
                  <a:pt x="25069" y="43357"/>
                  <a:pt x="22094" y="43358"/>
                </a:cubicBezTo>
                <a:cubicBezTo>
                  <a:pt x="19839" y="43358"/>
                  <a:pt x="17733" y="41821"/>
                  <a:pt x="16480" y="39263"/>
                </a:cubicBezTo>
                <a:lnTo>
                  <a:pt x="16480" y="39264"/>
                </a:lnTo>
                <a:cubicBezTo>
                  <a:pt x="15279" y="40250"/>
                  <a:pt x="13904" y="40770"/>
                  <a:pt x="12503" y="40771"/>
                </a:cubicBezTo>
                <a:cubicBezTo>
                  <a:pt x="9735" y="40771"/>
                  <a:pt x="7180" y="38748"/>
                  <a:pt x="5804" y="35469"/>
                </a:cubicBezTo>
                <a:lnTo>
                  <a:pt x="5803" y="35469"/>
                </a:lnTo>
                <a:cubicBezTo>
                  <a:pt x="5635" y="35496"/>
                  <a:pt x="5465" y="35509"/>
                  <a:pt x="5296" y="35510"/>
                </a:cubicBezTo>
                <a:cubicBezTo>
                  <a:pt x="2888" y="35510"/>
                  <a:pt x="936" y="32860"/>
                  <a:pt x="936" y="29592"/>
                </a:cubicBezTo>
                <a:cubicBezTo>
                  <a:pt x="935" y="28090"/>
                  <a:pt x="1356" y="26644"/>
                  <a:pt x="2112" y="25547"/>
                </a:cubicBezTo>
                <a:lnTo>
                  <a:pt x="2113" y="25547"/>
                </a:lnTo>
                <a:cubicBezTo>
                  <a:pt x="781" y="24481"/>
                  <a:pt x="-36" y="22528"/>
                  <a:pt x="-36" y="20418"/>
                </a:cubicBezTo>
                <a:cubicBezTo>
                  <a:pt x="-37" y="17370"/>
                  <a:pt x="1647" y="14817"/>
                  <a:pt x="3863" y="14504"/>
                </a:cubicBezTo>
                <a:close/>
              </a:path>
              <a:path w="43200" h="43200" fill="none">
                <a:moveTo>
                  <a:pt x="4693" y="26177"/>
                </a:moveTo>
                <a:lnTo>
                  <a:pt x="4693" y="26177"/>
                </a:lnTo>
                <a:cubicBezTo>
                  <a:pt x="4580" y="26189"/>
                  <a:pt x="4468" y="26194"/>
                  <a:pt x="4356" y="26195"/>
                </a:cubicBezTo>
                <a:cubicBezTo>
                  <a:pt x="3584" y="26195"/>
                  <a:pt x="2826" y="25913"/>
                  <a:pt x="2160" y="25379"/>
                </a:cubicBezTo>
                <a:moveTo>
                  <a:pt x="6928" y="34899"/>
                </a:moveTo>
                <a:lnTo>
                  <a:pt x="6927" y="34898"/>
                </a:lnTo>
                <a:cubicBezTo>
                  <a:pt x="6572" y="35091"/>
                  <a:pt x="6200" y="35219"/>
                  <a:pt x="5820" y="35280"/>
                </a:cubicBezTo>
                <a:moveTo>
                  <a:pt x="16478" y="39090"/>
                </a:moveTo>
                <a:lnTo>
                  <a:pt x="16477" y="39090"/>
                </a:lnTo>
                <a:cubicBezTo>
                  <a:pt x="16210" y="38544"/>
                  <a:pt x="15986" y="37960"/>
                  <a:pt x="15809" y="37350"/>
                </a:cubicBezTo>
                <a:moveTo>
                  <a:pt x="28827" y="34751"/>
                </a:moveTo>
                <a:lnTo>
                  <a:pt x="28826" y="34750"/>
                </a:lnTo>
                <a:cubicBezTo>
                  <a:pt x="28787" y="35398"/>
                  <a:pt x="28698" y="36038"/>
                  <a:pt x="28560" y="36660"/>
                </a:cubicBezTo>
                <a:moveTo>
                  <a:pt x="34129" y="22954"/>
                </a:moveTo>
                <a:lnTo>
                  <a:pt x="34128" y="22954"/>
                </a:lnTo>
                <a:cubicBezTo>
                  <a:pt x="36118" y="24271"/>
                  <a:pt x="37381" y="27017"/>
                  <a:pt x="37381" y="30027"/>
                </a:cubicBezTo>
                <a:cubicBezTo>
                  <a:pt x="37381" y="30048"/>
                  <a:pt x="37380" y="30069"/>
                  <a:pt x="37380" y="30090"/>
                </a:cubicBezTo>
                <a:moveTo>
                  <a:pt x="41798" y="15354"/>
                </a:moveTo>
                <a:lnTo>
                  <a:pt x="41798" y="15354"/>
                </a:lnTo>
                <a:cubicBezTo>
                  <a:pt x="41473" y="16386"/>
                  <a:pt x="40978" y="17302"/>
                  <a:pt x="40350" y="18030"/>
                </a:cubicBezTo>
                <a:moveTo>
                  <a:pt x="38324" y="5426"/>
                </a:moveTo>
                <a:lnTo>
                  <a:pt x="38324" y="5425"/>
                </a:lnTo>
                <a:cubicBezTo>
                  <a:pt x="38375" y="5811"/>
                  <a:pt x="38401" y="6202"/>
                  <a:pt x="38401" y="6595"/>
                </a:cubicBezTo>
                <a:cubicBezTo>
                  <a:pt x="38401" y="6626"/>
                  <a:pt x="38400" y="6658"/>
                  <a:pt x="38400" y="6690"/>
                </a:cubicBezTo>
                <a:moveTo>
                  <a:pt x="29078" y="3952"/>
                </a:moveTo>
                <a:lnTo>
                  <a:pt x="29078" y="3952"/>
                </a:lnTo>
                <a:cubicBezTo>
                  <a:pt x="29266" y="3369"/>
                  <a:pt x="29516" y="2826"/>
                  <a:pt x="29820" y="2340"/>
                </a:cubicBezTo>
                <a:moveTo>
                  <a:pt x="22141" y="4720"/>
                </a:moveTo>
                <a:lnTo>
                  <a:pt x="22140" y="4719"/>
                </a:lnTo>
                <a:cubicBezTo>
                  <a:pt x="22217" y="4238"/>
                  <a:pt x="22338" y="3771"/>
                  <a:pt x="22500" y="3330"/>
                </a:cubicBezTo>
                <a:moveTo>
                  <a:pt x="14000" y="5192"/>
                </a:moveTo>
                <a:lnTo>
                  <a:pt x="14000" y="5191"/>
                </a:lnTo>
                <a:cubicBezTo>
                  <a:pt x="14471" y="5568"/>
                  <a:pt x="14908" y="6020"/>
                  <a:pt x="15299" y="6540"/>
                </a:cubicBezTo>
                <a:moveTo>
                  <a:pt x="4127" y="15789"/>
                </a:moveTo>
                <a:lnTo>
                  <a:pt x="4127" y="15788"/>
                </a:lnTo>
                <a:cubicBezTo>
                  <a:pt x="4024" y="15324"/>
                  <a:pt x="3948" y="14850"/>
                  <a:pt x="3900" y="14369"/>
                </a:cubicBezTo>
              </a:path>
            </a:pathLst>
          </a:custGeom>
          <a:solidFill>
            <a:schemeClr val="accent1"/>
          </a:solidFill>
          <a:ln w="25400" cap="flat" algn="ctr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endParaRPr lang="ru-RU"/>
          </a:p>
        </p:txBody>
      </p:sp>
      <p:sp>
        <p:nvSpPr>
          <p:cNvPr id="48142" name="Text Box 25"/>
          <p:cNvSpPr txBox="1">
            <a:spLocks noChangeArrowheads="1"/>
          </p:cNvSpPr>
          <p:nvPr/>
        </p:nvSpPr>
        <p:spPr bwMode="auto">
          <a:xfrm>
            <a:off x="395288" y="4941888"/>
            <a:ext cx="26638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Семейный конкурс – создание игр для сенсорного развития ребёнка своими руками.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81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nimBg="1"/>
      <p:bldP spid="48136" grpId="0"/>
      <p:bldP spid="48138" grpId="0"/>
      <p:bldP spid="48140" grpId="0"/>
      <p:bldP spid="481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368300"/>
          </a:xfrm>
        </p:spPr>
        <p:txBody>
          <a:bodyPr/>
          <a:lstStyle/>
          <a:p>
            <a:pPr eaLnBrk="1" hangingPunct="1"/>
            <a:endParaRPr lang="ru-RU" sz="36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WordArt 5"/>
          <p:cNvSpPr>
            <a:spLocks noChangeArrowheads="1" noChangeShapeType="1" noTextEdit="1"/>
          </p:cNvSpPr>
          <p:nvPr/>
        </p:nvSpPr>
        <p:spPr bwMode="auto">
          <a:xfrm>
            <a:off x="1042988" y="404813"/>
            <a:ext cx="6786562" cy="9366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взаимодействие с родителями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763713" y="1484313"/>
            <a:ext cx="53292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  <a:latin typeface="Times New Roman" pitchFamily="18" charset="0"/>
              </a:rPr>
              <a:t>по сенсорному</a:t>
            </a:r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 развитию и воспитанию детей  раннего возраста</a:t>
            </a:r>
            <a:r>
              <a:rPr lang="ru-RU"/>
              <a:t> </a:t>
            </a:r>
          </a:p>
        </p:txBody>
      </p:sp>
      <p:sp>
        <p:nvSpPr>
          <p:cNvPr id="52229" name="Text Box 10"/>
          <p:cNvSpPr txBox="1">
            <a:spLocks noChangeArrowheads="1"/>
          </p:cNvSpPr>
          <p:nvPr/>
        </p:nvSpPr>
        <p:spPr bwMode="auto">
          <a:xfrm>
            <a:off x="755650" y="4797425"/>
            <a:ext cx="2376488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Семинар-практикум для детей и родителей                            « Организация  сенсорного воспитания ребенка в семье»</a:t>
            </a:r>
          </a:p>
        </p:txBody>
      </p:sp>
      <p:sp>
        <p:nvSpPr>
          <p:cNvPr id="52230" name="Text Box 12"/>
          <p:cNvSpPr txBox="1">
            <a:spLocks noChangeArrowheads="1"/>
          </p:cNvSpPr>
          <p:nvPr/>
        </p:nvSpPr>
        <p:spPr bwMode="auto">
          <a:xfrm>
            <a:off x="5867400" y="2420938"/>
            <a:ext cx="30972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Индивидуальные консультации – организация консультаций по инициативе родителя. </a:t>
            </a:r>
          </a:p>
        </p:txBody>
      </p:sp>
      <p:pic>
        <p:nvPicPr>
          <p:cNvPr id="50183" name="Picture 15" descr="100 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3716338"/>
            <a:ext cx="3113088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01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100000">
              <a:srgbClr val="66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1187450" y="1198563"/>
            <a:ext cx="7129463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solidFill>
                  <a:srgbClr val="000099"/>
                </a:solidFill>
              </a:rPr>
              <a:t>Сенсорное развитие (от лат. sensus – чувство, ощущение) предполагает формирование у ребенка процессов восприятия и представлений о предметах, объектах и явлениях окружающего мира. Сенсорное  развитие является условием успешного овладения любой практической деятельностью.  Период первых 3-х лет – период наиболее интенсивного физического и психического развития детей. В этом возрасте при соответствующих условиях у ребенка развиваются различные способности: речь,  совершенствование движений. Начинают формироваться нравственные качества, складываться черты характера. Обогащается сенсорный опыт ребенка посредством осязания, мышечного чувства, зрения ребенок начинает различать величину, форму и цвет предмета. Возраст раннего детства наиболее благоприятен для совершенствования деятельности органов чувств, накопления представлений об окружающем мире.</a:t>
            </a:r>
          </a:p>
        </p:txBody>
      </p:sp>
      <p:sp>
        <p:nvSpPr>
          <p:cNvPr id="17411" name="WordArt 6"/>
          <p:cNvSpPr>
            <a:spLocks noChangeArrowheads="1" noChangeShapeType="1" noTextEdit="1"/>
          </p:cNvSpPr>
          <p:nvPr/>
        </p:nvSpPr>
        <p:spPr bwMode="auto">
          <a:xfrm>
            <a:off x="2339975" y="404813"/>
            <a:ext cx="41036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что такое сенсорное развитие?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4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368300"/>
          </a:xfrm>
        </p:spPr>
        <p:txBody>
          <a:bodyPr/>
          <a:lstStyle/>
          <a:p>
            <a:pPr eaLnBrk="1" hangingPunct="1"/>
            <a:endParaRPr lang="ru-RU" sz="36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WordArt 5"/>
          <p:cNvSpPr>
            <a:spLocks noChangeArrowheads="1" noChangeShapeType="1" noTextEdit="1"/>
          </p:cNvSpPr>
          <p:nvPr/>
        </p:nvSpPr>
        <p:spPr bwMode="auto">
          <a:xfrm>
            <a:off x="1042988" y="404813"/>
            <a:ext cx="6786562" cy="9366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взаимодействие с родителями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763713" y="1484313"/>
            <a:ext cx="53292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  <a:latin typeface="Times New Roman" pitchFamily="18" charset="0"/>
              </a:rPr>
              <a:t>по сенсорному</a:t>
            </a:r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 развитию и воспитанию детей  раннего возраста</a:t>
            </a:r>
            <a:r>
              <a:rPr lang="ru-RU"/>
              <a:t> </a:t>
            </a:r>
          </a:p>
        </p:txBody>
      </p:sp>
      <p:sp>
        <p:nvSpPr>
          <p:cNvPr id="52229" name="Text Box 8"/>
          <p:cNvSpPr txBox="1">
            <a:spLocks noChangeArrowheads="1"/>
          </p:cNvSpPr>
          <p:nvPr/>
        </p:nvSpPr>
        <p:spPr bwMode="auto">
          <a:xfrm>
            <a:off x="5148263" y="2636838"/>
            <a:ext cx="3168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библиотека для родителей – книги по сенсорному развитию и воспитанию детей раннего возраста</a:t>
            </a:r>
            <a:r>
              <a:rPr lang="ru-RU"/>
              <a:t> </a:t>
            </a:r>
          </a:p>
        </p:txBody>
      </p:sp>
      <p:pic>
        <p:nvPicPr>
          <p:cNvPr id="54278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2636838"/>
            <a:ext cx="143986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375" y="4149725"/>
            <a:ext cx="1500188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875" y="2492375"/>
            <a:ext cx="1404938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31913" y="3644900"/>
            <a:ext cx="1474787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2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325" y="5013325"/>
            <a:ext cx="2232025" cy="167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5" name="Text Box 20"/>
          <p:cNvSpPr txBox="1">
            <a:spLocks noChangeArrowheads="1"/>
          </p:cNvSpPr>
          <p:nvPr/>
        </p:nvSpPr>
        <p:spPr bwMode="auto">
          <a:xfrm>
            <a:off x="5148263" y="3933825"/>
            <a:ext cx="2879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  <a:latin typeface="Times New Roman" pitchFamily="18" charset="0"/>
              </a:rPr>
              <a:t>Информационные стенды</a:t>
            </a:r>
          </a:p>
        </p:txBody>
      </p:sp>
      <p:pic>
        <p:nvPicPr>
          <p:cNvPr id="54284" name="Picture 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413" y="4868863"/>
            <a:ext cx="125095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368300"/>
          </a:xfrm>
        </p:spPr>
        <p:txBody>
          <a:bodyPr/>
          <a:lstStyle/>
          <a:p>
            <a:pPr eaLnBrk="1" hangingPunct="1"/>
            <a:endParaRPr lang="ru-RU" sz="360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3" name="WordArt 5"/>
          <p:cNvSpPr>
            <a:spLocks noChangeArrowheads="1" noChangeShapeType="1" noTextEdit="1"/>
          </p:cNvSpPr>
          <p:nvPr/>
        </p:nvSpPr>
        <p:spPr bwMode="auto">
          <a:xfrm>
            <a:off x="1042988" y="404813"/>
            <a:ext cx="6786562" cy="9366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взаимодействие с родителями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1763713" y="1484313"/>
            <a:ext cx="53292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  <a:latin typeface="Times New Roman" pitchFamily="18" charset="0"/>
              </a:rPr>
              <a:t>по сенсорному</a:t>
            </a:r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 развитию и воспитанию детей  раннего возраста</a:t>
            </a:r>
            <a:r>
              <a:rPr lang="ru-RU"/>
              <a:t> </a:t>
            </a:r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5508625" y="5157788"/>
            <a:ext cx="31686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Семейный конкурс – создание игр для сенсорного развития ребёнка своими руками.</a:t>
            </a:r>
          </a:p>
        </p:txBody>
      </p:sp>
      <p:pic>
        <p:nvPicPr>
          <p:cNvPr id="56326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4797425"/>
            <a:ext cx="12668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7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2924175"/>
            <a:ext cx="18573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8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250" y="4797425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9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7088" y="278130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30" name="Picture 1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33363" y="4581525"/>
            <a:ext cx="123825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0"/>
            <a:ext cx="9144000" cy="6858000"/>
          </a:xfrm>
          <a:prstGeom prst="rect">
            <a:avLst/>
          </a:prstGeom>
          <a:solidFill>
            <a:srgbClr val="9966FF"/>
          </a:solidFill>
          <a:ln w="9525">
            <a:noFill/>
            <a:miter lim="800000"/>
            <a:headEnd/>
            <a:tailEnd/>
          </a:ln>
        </p:spPr>
      </p:pic>
      <p:sp>
        <p:nvSpPr>
          <p:cNvPr id="27657" name="Text Box 7"/>
          <p:cNvSpPr txBox="1">
            <a:spLocks noChangeArrowheads="1"/>
          </p:cNvSpPr>
          <p:nvPr/>
        </p:nvSpPr>
        <p:spPr bwMode="auto">
          <a:xfrm>
            <a:off x="323850" y="2276475"/>
            <a:ext cx="35274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400" b="1">
                <a:solidFill>
                  <a:srgbClr val="660066"/>
                </a:solidFill>
                <a:latin typeface="Times New Roman" pitchFamily="18" charset="0"/>
              </a:rPr>
              <a:t>Позитивным окончанием длительного курса работы с родителями по вопросам сенсорного развития и воспитания стало награждение участников конкурса.</a:t>
            </a:r>
          </a:p>
        </p:txBody>
      </p:sp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4699000" y="1412875"/>
          <a:ext cx="3565525" cy="4752975"/>
        </p:xfrm>
        <a:graphic>
          <a:graphicData uri="http://schemas.openxmlformats.org/presentationml/2006/ole">
            <p:oleObj spid="_x0000_s27655" name="Презентация" r:id="rId4" imgW="3429135" imgH="4571843" progId="PowerPoint.Show.8">
              <p:embed/>
            </p:oleObj>
          </a:graphicData>
        </a:graphic>
      </p:graphicFrame>
      <p:sp>
        <p:nvSpPr>
          <p:cNvPr id="27658" name="WordArt 5"/>
          <p:cNvSpPr>
            <a:spLocks noChangeArrowheads="1" noChangeShapeType="1" noTextEdit="1"/>
          </p:cNvSpPr>
          <p:nvPr/>
        </p:nvSpPr>
        <p:spPr bwMode="auto">
          <a:xfrm>
            <a:off x="1042988" y="404813"/>
            <a:ext cx="6786562" cy="9366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взаимодействие с родителями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76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7" name="WordArt 9"/>
          <p:cNvSpPr>
            <a:spLocks noChangeArrowheads="1" noChangeShapeType="1" noTextEdit="1"/>
          </p:cNvSpPr>
          <p:nvPr/>
        </p:nvSpPr>
        <p:spPr bwMode="auto">
          <a:xfrm>
            <a:off x="539750" y="549275"/>
            <a:ext cx="3971925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Результаты работы</a:t>
            </a:r>
          </a:p>
        </p:txBody>
      </p:sp>
      <p:sp>
        <p:nvSpPr>
          <p:cNvPr id="60419" name="Text Box 10"/>
          <p:cNvSpPr txBox="1">
            <a:spLocks noChangeArrowheads="1"/>
          </p:cNvSpPr>
          <p:nvPr/>
        </p:nvSpPr>
        <p:spPr bwMode="auto">
          <a:xfrm>
            <a:off x="3851275" y="1700213"/>
            <a:ext cx="496887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  <a:latin typeface="Times New Roman" pitchFamily="18" charset="0"/>
              </a:rPr>
              <a:t>Дети стали более самостоятельны, любопытны, появился интерес к экспериментированию, расширился кругозор. Благодаря этому большинство детей инициативны и активны в общении, установился тесный контакт с родителями. Все это создает хорошую почву для развития любознательности и сенсорных представлений у детей.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7" name="WordArt 9"/>
          <p:cNvSpPr>
            <a:spLocks noChangeArrowheads="1" noChangeShapeType="1" noTextEdit="1"/>
          </p:cNvSpPr>
          <p:nvPr/>
        </p:nvSpPr>
        <p:spPr bwMode="auto">
          <a:xfrm>
            <a:off x="1042988" y="2133600"/>
            <a:ext cx="6624637" cy="18002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Спасибо за внимание!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83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100000">
              <a:srgbClr val="66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187450" y="1139825"/>
            <a:ext cx="7129463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/>
              <a:t>.</a:t>
            </a:r>
            <a:endParaRPr lang="ru-RU" b="1"/>
          </a:p>
          <a:p>
            <a:pPr algn="ctr"/>
            <a:endParaRPr lang="ru-RU"/>
          </a:p>
          <a:p>
            <a:pPr algn="ctr"/>
            <a:r>
              <a:rPr lang="ru-RU"/>
              <a:t> </a:t>
            </a:r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-Является основой для интеллектуального развития;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-Упорядочивает хаотичные представления ребенка, полученные при взаимодействии с внешним миром;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-Развивает наблюдательность;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-Является основой для развития воображения;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-Развивает внимание;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-Дает ребенку возможность овладеть новыми способами предметно-познавательной деятельности;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-Обеспечивает усвоение сенсорных эталонов;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-Обеспечивает освоение навыков учебной деятельности;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-Влияет на расширение словарного запаса ребенка;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 -Влияет на развитие зрительной, моторной, образной и др. видов памяти.</a:t>
            </a:r>
          </a:p>
        </p:txBody>
      </p:sp>
      <p:sp>
        <p:nvSpPr>
          <p:cNvPr id="19459" name="WordArt 3"/>
          <p:cNvSpPr>
            <a:spLocks noChangeArrowheads="1" noChangeShapeType="1" noTextEdit="1"/>
          </p:cNvSpPr>
          <p:nvPr/>
        </p:nvSpPr>
        <p:spPr bwMode="auto">
          <a:xfrm>
            <a:off x="1979613" y="692150"/>
            <a:ext cx="5329237" cy="6492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значение сенсорного развития и воспитания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100000">
              <a:srgbClr val="66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187450" y="1249363"/>
            <a:ext cx="7129463" cy="438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/>
              <a:t>.</a:t>
            </a:r>
            <a:endParaRPr lang="ru-RU" b="1"/>
          </a:p>
          <a:p>
            <a:pPr algn="ctr"/>
            <a:r>
              <a:rPr lang="ru-RU" sz="2400" b="1" i="1">
                <a:solidFill>
                  <a:srgbClr val="000099"/>
                </a:solidFill>
                <a:latin typeface="Times New Roman" pitchFamily="18" charset="0"/>
              </a:rPr>
              <a:t>Цель:</a:t>
            </a:r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 создание условий для организации работы, направленной на повышение уровня сенсорного развития детей.</a:t>
            </a:r>
          </a:p>
          <a:p>
            <a:pPr algn="ctr"/>
            <a:r>
              <a:rPr lang="ru-RU" sz="2400" b="1" i="1">
                <a:solidFill>
                  <a:srgbClr val="000099"/>
                </a:solidFill>
                <a:latin typeface="Times New Roman" pitchFamily="18" charset="0"/>
              </a:rPr>
              <a:t>Задачи:</a:t>
            </a:r>
          </a:p>
          <a:p>
            <a:pPr algn="ctr"/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1.Создать спокойную  игровую среду для организации  игр по сенсорному развитию  детей.</a:t>
            </a:r>
          </a:p>
          <a:p>
            <a:pPr algn="ctr"/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2. Разработать методическое сопровождение к организации игр по сенсорному воспитанию детей раннего возраста.</a:t>
            </a:r>
          </a:p>
          <a:p>
            <a:pPr algn="ctr"/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3. Приобщить родителей к организации игр,  в семье и в детском саду.</a:t>
            </a:r>
          </a:p>
        </p:txBody>
      </p:sp>
      <p:sp>
        <p:nvSpPr>
          <p:cNvPr id="21507" name="WordArt 3"/>
          <p:cNvSpPr>
            <a:spLocks noChangeArrowheads="1" noChangeShapeType="1" noTextEdit="1"/>
          </p:cNvSpPr>
          <p:nvPr/>
        </p:nvSpPr>
        <p:spPr bwMode="auto">
          <a:xfrm>
            <a:off x="2051050" y="549275"/>
            <a:ext cx="5451475" cy="427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Цели и задачи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15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100000">
              <a:srgbClr val="669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187450" y="1651000"/>
            <a:ext cx="712946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i="1">
                <a:solidFill>
                  <a:srgbClr val="000099"/>
                </a:solidFill>
                <a:latin typeface="Times New Roman" pitchFamily="18" charset="0"/>
              </a:rPr>
              <a:t>Проблемы:</a:t>
            </a:r>
          </a:p>
          <a:p>
            <a:pPr algn="ctr"/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1.Недостаточные условия для организации игр, направленных на сенсорное развитие детей в группе;</a:t>
            </a:r>
          </a:p>
          <a:p>
            <a:pPr algn="ctr"/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2.Низкий уровень сенсорного развития детей, вновь поступивших в детский сад;</a:t>
            </a:r>
          </a:p>
          <a:p>
            <a:pPr algn="ctr"/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3.Низкий уровень  родителей в понимании значения сенсорного воспитания ребенка.</a:t>
            </a:r>
          </a:p>
          <a:p>
            <a:pPr algn="ctr"/>
            <a:r>
              <a:rPr lang="ru-RU" sz="2400" b="1" i="1">
                <a:solidFill>
                  <a:srgbClr val="000099"/>
                </a:solidFill>
                <a:latin typeface="Times New Roman" pitchFamily="18" charset="0"/>
              </a:rPr>
              <a:t>Ожидаемый результат:</a:t>
            </a:r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.</a:t>
            </a:r>
          </a:p>
          <a:p>
            <a:pPr algn="ctr"/>
            <a:r>
              <a:rPr lang="ru-RU" sz="2400">
                <a:solidFill>
                  <a:srgbClr val="000099"/>
                </a:solidFill>
                <a:latin typeface="Times New Roman" pitchFamily="18" charset="0"/>
              </a:rPr>
              <a:t>У детей сформирован устойчивый интерес к играм и игрушкам, способствующим сенсорному развитию.</a:t>
            </a:r>
          </a:p>
        </p:txBody>
      </p:sp>
      <p:sp>
        <p:nvSpPr>
          <p:cNvPr id="23555" name="WordArt 3"/>
          <p:cNvSpPr>
            <a:spLocks noChangeArrowheads="1" noChangeShapeType="1" noTextEdit="1"/>
          </p:cNvSpPr>
          <p:nvPr/>
        </p:nvSpPr>
        <p:spPr bwMode="auto">
          <a:xfrm>
            <a:off x="1908175" y="836613"/>
            <a:ext cx="56165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ожидаемые результаты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3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23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i="1" u="sng" smtClean="0">
              <a:solidFill>
                <a:srgbClr val="F4F9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WordArt 6"/>
          <p:cNvSpPr>
            <a:spLocks noChangeArrowheads="1" noChangeShapeType="1" noTextEdit="1"/>
          </p:cNvSpPr>
          <p:nvPr/>
        </p:nvSpPr>
        <p:spPr bwMode="auto">
          <a:xfrm>
            <a:off x="1476375" y="115888"/>
            <a:ext cx="5903913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план работы </a:t>
            </a:r>
          </a:p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по сенсорному развитию детей</a:t>
            </a:r>
          </a:p>
        </p:txBody>
      </p:sp>
      <p:graphicFrame>
        <p:nvGraphicFramePr>
          <p:cNvPr id="19536" name="Group 80"/>
          <p:cNvGraphicFramePr>
            <a:graphicFrameLocks noGrp="1"/>
          </p:cNvGraphicFramePr>
          <p:nvPr/>
        </p:nvGraphicFramePr>
        <p:xfrm>
          <a:off x="323850" y="981075"/>
          <a:ext cx="8424863" cy="5578475"/>
        </p:xfrm>
        <a:graphic>
          <a:graphicData uri="http://schemas.openxmlformats.org/drawingml/2006/table">
            <a:tbl>
              <a:tblPr/>
              <a:tblGrid>
                <a:gridCol w="2360613"/>
                <a:gridCol w="6064250"/>
              </a:tblGrid>
              <a:tr h="3095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этап-организационный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Методическое сопровождение.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Составление диагностических карт.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Проведение диагностик.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3.Составление картотеки игр, направленных на развитие сенсорных способностей детей.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Развивающая среда.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1.Приобретение игрового материала.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Создание в группе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Центра сенсорного развития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3.Наглядные материалы по активизации сенсорного опыта детей.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Звучащие игрушки.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Игрушки для развития тактильных ощущений и мелкой моторики пальцев рук.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2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с родителями.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Анкетирование родителей.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Родительское собрание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сенсорного воспитания для умственного развития ребенка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»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3.Организация выставок, конкурсов по изготовлению игровых материалов, пособий.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Игровые задания для сенсорного развития ребенка в семейных условиях.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этап. Внедренческий.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Составление перспективного плана по сенсорному развитию ребенка раннего возраста.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2.Разработка конспектов занятий по воспитанию сенсорной культуры ребенка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Этап. Итоговый 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детей.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i="1" u="sng" smtClean="0">
              <a:solidFill>
                <a:srgbClr val="F4F9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5" name="Rectangle 26"/>
          <p:cNvSpPr>
            <a:spLocks noChangeArrowheads="1"/>
          </p:cNvSpPr>
          <p:nvPr/>
        </p:nvSpPr>
        <p:spPr bwMode="auto">
          <a:xfrm>
            <a:off x="323850" y="776288"/>
            <a:ext cx="8496300" cy="580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1.Подбирает по образцу основные геометрические фигуры в разработанном материале.</a:t>
            </a:r>
          </a:p>
          <a:p>
            <a:r>
              <a:rPr lang="ru-RU" sz="1600" b="1">
                <a:latin typeface="Times New Roman" pitchFamily="18" charset="0"/>
              </a:rPr>
              <a:t>Материал. Два комплекта основных геометрических фигур. (Кубик, шар, кирпичик, призма, цилиндр, конус).</a:t>
            </a:r>
          </a:p>
          <a:p>
            <a:r>
              <a:rPr lang="ru-RU" sz="1600" b="1">
                <a:latin typeface="Times New Roman" pitchFamily="18" charset="0"/>
              </a:rPr>
              <a:t>Методика. Ситуация, специально подготовленная. Один комплект дают ребенку, другой находится у взрослого. Взрослый показывает малышу одну из геометрических фигур и просит дать такую же.</a:t>
            </a:r>
          </a:p>
          <a:p>
            <a:r>
              <a:rPr lang="ru-RU" sz="1600" b="1">
                <a:latin typeface="Times New Roman" pitchFamily="18" charset="0"/>
              </a:rPr>
              <a:t>3 балла - правильно дает взрослому соответствующую фигуру.</a:t>
            </a:r>
          </a:p>
          <a:p>
            <a:r>
              <a:rPr lang="ru-RU" sz="1600" b="1">
                <a:latin typeface="Times New Roman" pitchFamily="18" charset="0"/>
              </a:rPr>
              <a:t>2 балла – ребенок показывает неправильно фигуру, или подает правильно по показанию взрослого.</a:t>
            </a:r>
          </a:p>
          <a:p>
            <a:r>
              <a:rPr lang="ru-RU" sz="1600" b="1">
                <a:latin typeface="Times New Roman" pitchFamily="18" charset="0"/>
              </a:rPr>
              <a:t>1 балл -  не выполняет, отказывается.</a:t>
            </a:r>
          </a:p>
          <a:p>
            <a:r>
              <a:rPr lang="ru-RU" b="1">
                <a:solidFill>
                  <a:srgbClr val="000099"/>
                </a:solidFill>
                <a:latin typeface="Times New Roman" pitchFamily="18" charset="0"/>
              </a:rPr>
              <a:t>2. Подбирает по образцу разнообразные предметы 4 основных цветов.</a:t>
            </a:r>
          </a:p>
          <a:p>
            <a:r>
              <a:rPr lang="ru-RU" sz="1600" b="1">
                <a:latin typeface="Times New Roman" pitchFamily="18" charset="0"/>
              </a:rPr>
              <a:t>Материал. Цветное лото, в котором есть 4 карточки, окрашенные в основные цвета, и 4 карточки с изображением разнообразных предметов таких же цветов ( следует использовать изображения знакомых детям предметов, которые на занятиях не использовались).</a:t>
            </a:r>
          </a:p>
          <a:p>
            <a:r>
              <a:rPr lang="ru-RU" sz="1600" b="1">
                <a:latin typeface="Times New Roman" pitchFamily="18" charset="0"/>
              </a:rPr>
              <a:t>Методика. Ситуация, специально подготовленная. Взрослый дает ребенку карточки 4 цветов, затем показывает картинки с изображением предметов, окрашенных в те же 4 цвета (цвета чередуют). Затем спрашивают, на какой фон надо положить эту картинку.</a:t>
            </a:r>
          </a:p>
          <a:p>
            <a:r>
              <a:rPr lang="ru-RU" sz="1600" b="1">
                <a:latin typeface="Times New Roman" pitchFamily="18" charset="0"/>
              </a:rPr>
              <a:t>3 балла – накладывает картинки на цвета правильно, после показа взрослого (положи вот эту).</a:t>
            </a:r>
          </a:p>
          <a:p>
            <a:r>
              <a:rPr lang="ru-RU" sz="1600" b="1">
                <a:latin typeface="Times New Roman" pitchFamily="18" charset="0"/>
              </a:rPr>
              <a:t>2 балла – накладывает правильно после подсказки взрослого.</a:t>
            </a:r>
          </a:p>
          <a:p>
            <a:r>
              <a:rPr lang="ru-RU" sz="1600" b="1">
                <a:latin typeface="Times New Roman" pitchFamily="18" charset="0"/>
              </a:rPr>
              <a:t>1 балл – выполняет не верно, отказывается.</a:t>
            </a:r>
          </a:p>
        </p:txBody>
      </p:sp>
      <p:sp>
        <p:nvSpPr>
          <p:cNvPr id="59396" name="WordArt 27"/>
          <p:cNvSpPr>
            <a:spLocks noChangeArrowheads="1" noChangeShapeType="1" noTextEdit="1"/>
          </p:cNvSpPr>
          <p:nvPr/>
        </p:nvSpPr>
        <p:spPr bwMode="auto">
          <a:xfrm>
            <a:off x="468313" y="333375"/>
            <a:ext cx="77041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диагностика сенсорного 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развития детей раннего возраста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i="1" u="sng" smtClean="0">
              <a:solidFill>
                <a:srgbClr val="F4F9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1081" name="Group 425"/>
          <p:cNvGraphicFramePr>
            <a:graphicFrameLocks noGrp="1"/>
          </p:cNvGraphicFramePr>
          <p:nvPr/>
        </p:nvGraphicFramePr>
        <p:xfrm>
          <a:off x="684213" y="1484313"/>
          <a:ext cx="7704137" cy="2163762"/>
        </p:xfrm>
        <a:graphic>
          <a:graphicData uri="http://schemas.openxmlformats.org/drawingml/2006/table">
            <a:tbl>
              <a:tblPr/>
              <a:tblGrid>
                <a:gridCol w="1541462"/>
                <a:gridCol w="1539875"/>
                <a:gridCol w="1541463"/>
                <a:gridCol w="1539875"/>
                <a:gridCol w="1541462"/>
              </a:tblGrid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Ф.И ребенка</a:t>
                      </a:r>
                      <a:endParaRPr kumimoji="0" lang="ru-RU" sz="2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задание</a:t>
                      </a:r>
                      <a:endParaRPr kumimoji="0" lang="ru-RU" sz="2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задание  </a:t>
                      </a:r>
                      <a:endParaRPr kumimoji="0" lang="ru-RU" sz="2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баллов</a:t>
                      </a:r>
                      <a:endParaRPr kumimoji="0" lang="ru-RU" sz="2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Уровень развития</a:t>
                      </a:r>
                      <a:endParaRPr kumimoji="0" lang="ru-RU" sz="2000" b="1" i="1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37" name="Rectangle 420"/>
          <p:cNvSpPr>
            <a:spLocks noChangeArrowheads="1"/>
          </p:cNvSpPr>
          <p:nvPr/>
        </p:nvSpPr>
        <p:spPr bwMode="auto">
          <a:xfrm>
            <a:off x="1187450" y="4476750"/>
            <a:ext cx="30972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Высокий-(5-6)</a:t>
            </a:r>
            <a:endParaRPr lang="ru-RU" sz="2400" b="1">
              <a:solidFill>
                <a:srgbClr val="000099"/>
              </a:solidFill>
            </a:endParaRPr>
          </a:p>
          <a:p>
            <a:pPr eaLnBrk="0" hangingPunct="0"/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Средний- (4-3)</a:t>
            </a:r>
            <a:endParaRPr lang="ru-RU" sz="2400" b="1">
              <a:solidFill>
                <a:srgbClr val="000099"/>
              </a:solidFill>
            </a:endParaRPr>
          </a:p>
          <a:p>
            <a:pPr eaLnBrk="0" hangingPunct="0"/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Низкий </a:t>
            </a:r>
            <a:r>
              <a:rPr lang="ru-RU" sz="2400" b="1">
                <a:solidFill>
                  <a:srgbClr val="000099"/>
                </a:solidFill>
                <a:cs typeface="Times New Roman" pitchFamily="18" charset="0"/>
              </a:rPr>
              <a:t>–</a:t>
            </a:r>
            <a:r>
              <a:rPr lang="ru-RU" sz="2400" b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(2-1)</a:t>
            </a:r>
            <a:endParaRPr lang="ru-RU" sz="2400" b="1">
              <a:solidFill>
                <a:srgbClr val="000099"/>
              </a:solidFill>
            </a:endParaRPr>
          </a:p>
        </p:txBody>
      </p:sp>
      <p:sp>
        <p:nvSpPr>
          <p:cNvPr id="29738" name="WordArt 421"/>
          <p:cNvSpPr>
            <a:spLocks noChangeArrowheads="1" noChangeShapeType="1" noTextEdit="1"/>
          </p:cNvSpPr>
          <p:nvPr/>
        </p:nvSpPr>
        <p:spPr bwMode="auto">
          <a:xfrm>
            <a:off x="468313" y="333375"/>
            <a:ext cx="77041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диагностика сенсорного 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развития детей раннего возраста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u="sng" smtClean="0">
                <a:solidFill>
                  <a:srgbClr val="F4F91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b="1" i="1" u="sng" smtClean="0">
              <a:solidFill>
                <a:srgbClr val="F4F9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WordArt 42"/>
          <p:cNvSpPr>
            <a:spLocks noChangeArrowheads="1" noChangeShapeType="1" noTextEdit="1"/>
          </p:cNvSpPr>
          <p:nvPr/>
        </p:nvSpPr>
        <p:spPr bwMode="auto">
          <a:xfrm>
            <a:off x="468313" y="333375"/>
            <a:ext cx="7704137" cy="498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диагностика сенсорного 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развития детей раннего возраста</a:t>
            </a:r>
          </a:p>
        </p:txBody>
      </p:sp>
      <p:sp>
        <p:nvSpPr>
          <p:cNvPr id="31748" name="Rectangle 43"/>
          <p:cNvSpPr>
            <a:spLocks noChangeArrowheads="1"/>
          </p:cNvSpPr>
          <p:nvPr/>
        </p:nvSpPr>
        <p:spPr bwMode="auto">
          <a:xfrm>
            <a:off x="1116013" y="1235075"/>
            <a:ext cx="72009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solidFill>
                  <a:srgbClr val="000099"/>
                </a:solidFill>
                <a:latin typeface="Times New Roman" pitchFamily="18" charset="0"/>
              </a:rPr>
              <a:t>Результаты диагностики детей раннего  возраста вновь поступивших в наш детский сад, позволили нам сделать следующие выводы: высокий уровень сенсорного развития имеют всего -29%детей, средний - 31	%; низкий – 61%,  так как уровень сенсорного развития детей раннего возраста не соответствует требованиям, отвечающим данному возрастному уровню.   Для выявления осведомленности родителей в этом вопросе было проведено анкетирование, в ходе которого выяснилось, что родители недостаточно компетентны в вопросах сенсорного развития ребенка, организации игр в условиях семьи. Отсюда возникают необходимые разработки системы по организации сенсорного развития детей раннего возраста.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747" grpId="0" animBg="1"/>
      <p:bldP spid="3174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1555</Words>
  <Application>Microsoft Office PowerPoint</Application>
  <PresentationFormat>Экран (4:3)</PresentationFormat>
  <Paragraphs>202</Paragraphs>
  <Slides>24</Slides>
  <Notes>23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Презентация</vt:lpstr>
      <vt:lpstr>Слайд 1</vt:lpstr>
      <vt:lpstr>Слайд 2</vt:lpstr>
      <vt:lpstr>Слайд 3</vt:lpstr>
      <vt:lpstr>Слайд 4</vt:lpstr>
      <vt:lpstr>Слайд 5</vt:lpstr>
      <vt:lpstr> </vt:lpstr>
      <vt:lpstr> </vt:lpstr>
      <vt:lpstr> </vt:lpstr>
      <vt:lpstr> </vt:lpstr>
      <vt:lpstr> </vt:lpstr>
      <vt:lpstr> </vt:lpstr>
      <vt:lpstr> </vt:lpstr>
      <vt:lpstr>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опыт тема: «Развитие сенсорных способностей детей раннего возраста »</dc:title>
  <dc:creator>Людмила Архипова</dc:creator>
  <cp:lastModifiedBy>KjuY76tg22</cp:lastModifiedBy>
  <cp:revision>91</cp:revision>
  <dcterms:created xsi:type="dcterms:W3CDTF">2011-11-19T18:54:01Z</dcterms:created>
  <dcterms:modified xsi:type="dcterms:W3CDTF">2015-11-04T16:47:17Z</dcterms:modified>
</cp:coreProperties>
</file>